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  <Override PartName="/ppt/media/media5.mov" ContentType="video/unknown"/>
  <Override PartName="/ppt/media/media6.mov" ContentType="video/unknown"/>
  <Override PartName="/ppt/media/media7.mov" ContentType="video/unknown"/>
  <Override PartName="/ppt/media/media8.mov" ContentType="video/unknown"/>
  <Override PartName="/ppt/media/media9.mov" ContentType="video/unknown"/>
  <Override PartName="/ppt/media/media10.mov" ContentType="video/unknown"/>
  <Override PartName="/ppt/media/media11.mov" ContentType="video/unknown"/>
  <Override PartName="/ppt/media/media12.mov" ContentType="video/unknown"/>
  <Override PartName="/ppt/media/media13.mov" ContentType="video/unknown"/>
  <Override PartName="/ppt/media/media14.mov" ContentType="video/unknown"/>
  <Override PartName="/ppt/media/media15.mov" ContentType="video/unknown"/>
  <Override PartName="/ppt/media/media16.mov" ContentType="video/unknown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 Title"/>
          <p:cNvSpPr txBox="1"/>
          <p:nvPr>
            <p:ph type="body" sz="quarter" idx="21" hasCustomPrompt="1"/>
          </p:nvPr>
        </p:nvSpPr>
        <p:spPr>
          <a:xfrm>
            <a:off x="2628569" y="6979918"/>
            <a:ext cx="13935363" cy="15281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6000">
                <a:solidFill>
                  <a:srgbClr val="929292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Sub Title</a:t>
            </a:r>
          </a:p>
        </p:txBody>
      </p:sp>
      <p:sp>
        <p:nvSpPr>
          <p:cNvPr id="16" name="Presentation Title"/>
          <p:cNvSpPr txBox="1"/>
          <p:nvPr>
            <p:ph type="body" sz="quarter" idx="22" hasCustomPrompt="1"/>
          </p:nvPr>
        </p:nvSpPr>
        <p:spPr>
          <a:xfrm>
            <a:off x="2590131" y="5904456"/>
            <a:ext cx="17522162" cy="15281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9000">
                <a:solidFill>
                  <a:srgbClr val="FFFFFF"/>
                </a:solidFill>
                <a:latin typeface="+mj-lt"/>
                <a:ea typeface="+mj-ea"/>
                <a:cs typeface="+mj-cs"/>
                <a:sym typeface="Berthold Akzidenz-Grotesk Medium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7" name="Title"/>
          <p:cNvSpPr/>
          <p:nvPr>
            <p:ph type="body" sz="quarter" idx="23"/>
          </p:nvPr>
        </p:nvSpPr>
        <p:spPr>
          <a:xfrm>
            <a:off x="2590131" y="5242407"/>
            <a:ext cx="17522163" cy="560450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b="1" sz="3000"/>
            </a:lvl1pPr>
          </a:lstStyle>
          <a:p>
            <a:pPr/>
            <a:r>
              <a:t>Title</a:t>
            </a:r>
          </a:p>
        </p:txBody>
      </p:sp>
      <p:sp>
        <p:nvSpPr>
          <p:cNvPr id="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 Topic"/>
          <p:cNvSpPr txBox="1"/>
          <p:nvPr>
            <p:ph type="body" sz="quarter" idx="21" hasCustomPrompt="1"/>
          </p:nvPr>
        </p:nvSpPr>
        <p:spPr>
          <a:xfrm>
            <a:off x="2628569" y="6979918"/>
            <a:ext cx="13935363" cy="15281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6000">
                <a:solidFill>
                  <a:srgbClr val="D5D5D5"/>
                </a:solidFill>
                <a:latin typeface="Berthold Akzidenz-Grotesk Light"/>
                <a:ea typeface="Berthold Akzidenz-Grotesk Light"/>
                <a:cs typeface="Berthold Akzidenz-Grotesk Light"/>
                <a:sym typeface="Berthold Akzidenz-Grotesk Light"/>
              </a:defRPr>
            </a:lvl1pPr>
          </a:lstStyle>
          <a:p>
            <a:pPr/>
            <a:r>
              <a:t>Sub Topic</a:t>
            </a:r>
          </a:p>
        </p:txBody>
      </p:sp>
      <p:sp>
        <p:nvSpPr>
          <p:cNvPr id="26" name="Main Topic"/>
          <p:cNvSpPr txBox="1"/>
          <p:nvPr>
            <p:ph type="body" sz="quarter" idx="22" hasCustomPrompt="1"/>
          </p:nvPr>
        </p:nvSpPr>
        <p:spPr>
          <a:xfrm>
            <a:off x="2590131" y="5904456"/>
            <a:ext cx="17522162" cy="15281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8100">
                <a:solidFill>
                  <a:srgbClr val="FFFFFF"/>
                </a:solidFill>
                <a:latin typeface="+mj-lt"/>
                <a:ea typeface="+mj-ea"/>
                <a:cs typeface="+mj-cs"/>
                <a:sym typeface="Berthold Akzidenz-Grotesk Medium"/>
              </a:defRPr>
            </a:lvl1pPr>
          </a:lstStyle>
          <a:p>
            <a:pPr/>
            <a:r>
              <a:t>Main Topic</a:t>
            </a:r>
          </a:p>
        </p:txBody>
      </p:sp>
      <p:sp>
        <p:nvSpPr>
          <p:cNvPr id="27" name="Title"/>
          <p:cNvSpPr/>
          <p:nvPr>
            <p:ph type="body" sz="quarter" idx="23"/>
          </p:nvPr>
        </p:nvSpPr>
        <p:spPr>
          <a:xfrm>
            <a:off x="2590131" y="5242407"/>
            <a:ext cx="17522163" cy="560450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b="1" sz="3000"/>
            </a:lvl1pPr>
          </a:lstStyle>
          <a:p>
            <a:pPr/>
            <a:r>
              <a:t>Title</a:t>
            </a:r>
          </a:p>
        </p:txBody>
      </p:sp>
      <p:sp>
        <p:nvSpPr>
          <p:cNvPr id="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"/>
          <p:cNvGrpSpPr/>
          <p:nvPr/>
        </p:nvGrpSpPr>
        <p:grpSpPr>
          <a:xfrm>
            <a:off x="-149321" y="0"/>
            <a:ext cx="24551648" cy="13716001"/>
            <a:chOff x="0" y="0"/>
            <a:chExt cx="24551647" cy="13716000"/>
          </a:xfrm>
        </p:grpSpPr>
        <p:pic>
          <p:nvPicPr>
            <p:cNvPr id="35" name="Keynote background_new.png" descr="Keynote background_new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8645" y="0"/>
              <a:ext cx="24003003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" name="Rectangle"/>
            <p:cNvSpPr/>
            <p:nvPr/>
          </p:nvSpPr>
          <p:spPr>
            <a:xfrm>
              <a:off x="0" y="1013"/>
              <a:ext cx="17396698" cy="13713974"/>
            </a:xfrm>
            <a:prstGeom prst="rect">
              <a:avLst/>
            </a:prstGeom>
            <a:gradFill flip="none" rotWithShape="1">
              <a:gsLst>
                <a:gs pos="48197">
                  <a:srgbClr val="000000"/>
                </a:gs>
                <a:gs pos="75455">
                  <a:srgbClr val="000000">
                    <a:alpha val="86890"/>
                  </a:srgbClr>
                </a:gs>
                <a:gs pos="81450">
                  <a:srgbClr val="000000">
                    <a:alpha val="7378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-91" t="50000" r="100091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8" name="Rectangle"/>
          <p:cNvSpPr/>
          <p:nvPr/>
        </p:nvSpPr>
        <p:spPr>
          <a:xfrm>
            <a:off x="0" y="6583657"/>
            <a:ext cx="24384001" cy="70855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2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70760" y="12344461"/>
            <a:ext cx="2753284" cy="939744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Body Level One…"/>
          <p:cNvSpPr txBox="1"/>
          <p:nvPr>
            <p:ph type="body" idx="1"/>
          </p:nvPr>
        </p:nvSpPr>
        <p:spPr>
          <a:xfrm>
            <a:off x="829143" y="7052116"/>
            <a:ext cx="22275402" cy="6352415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0"/>
              </a:spcBef>
              <a:buClrTx/>
              <a:buSzPct val="30000"/>
              <a:buBlip>
                <a:blip r:embed="rId4"/>
              </a:buBlip>
              <a:defRPr sz="4800">
                <a:latin typeface="+mn-lt"/>
                <a:ea typeface="+mn-ea"/>
                <a:cs typeface="+mn-cs"/>
                <a:sym typeface="Berthold Akzidenz-Grotesk Regular"/>
              </a:defRPr>
            </a:lvl1pPr>
            <a:lvl2pPr marL="0" indent="635000">
              <a:spcBef>
                <a:spcPts val="900"/>
              </a:spcBef>
              <a:buSzTx/>
              <a:buNone/>
              <a:defRPr sz="4000">
                <a:latin typeface="+mn-lt"/>
                <a:ea typeface="+mn-ea"/>
                <a:cs typeface="+mn-cs"/>
                <a:sym typeface="Berthold Akzidenz-Grotesk Regular"/>
              </a:defRPr>
            </a:lvl2pPr>
            <a:lvl3pPr marL="1746250" indent="-476250">
              <a:spcBef>
                <a:spcPts val="900"/>
              </a:spcBef>
              <a:buClr>
                <a:srgbClr val="000000"/>
              </a:buClr>
              <a:buChar char="-"/>
              <a:defRPr sz="3600">
                <a:latin typeface="+mn-lt"/>
                <a:ea typeface="+mn-ea"/>
                <a:cs typeface="+mn-cs"/>
                <a:sym typeface="Berthold Akzidenz-Grotesk Regular"/>
              </a:defRPr>
            </a:lvl3pPr>
            <a:lvl4pPr marL="0" indent="1905000">
              <a:spcBef>
                <a:spcPts val="900"/>
              </a:spcBef>
              <a:buClrTx/>
              <a:buSzTx/>
              <a:buNone/>
              <a:defRPr sz="3000">
                <a:latin typeface="+mn-lt"/>
                <a:ea typeface="+mn-ea"/>
                <a:cs typeface="+mn-cs"/>
                <a:sym typeface="Berthold Akzidenz-Grotesk Regular"/>
              </a:defRPr>
            </a:lvl4pPr>
            <a:lvl5pPr marL="2897187" indent="-357187">
              <a:spcBef>
                <a:spcPts val="900"/>
              </a:spcBef>
              <a:buClrTx/>
              <a:buSzPct val="30000"/>
              <a:buBlip>
                <a:blip r:embed="rId5"/>
              </a:buBlip>
              <a:defRPr sz="2700">
                <a:latin typeface="+mn-lt"/>
                <a:ea typeface="+mn-ea"/>
                <a:cs typeface="+mn-cs"/>
                <a:sym typeface="Berthold Akzidenz-Grotesk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Topic"/>
          <p:cNvSpPr txBox="1"/>
          <p:nvPr>
            <p:ph type="body" sz="quarter" idx="21" hasCustomPrompt="1"/>
          </p:nvPr>
        </p:nvSpPr>
        <p:spPr>
          <a:xfrm>
            <a:off x="1117031" y="2272011"/>
            <a:ext cx="12137842" cy="10033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6000">
                <a:solidFill>
                  <a:srgbClr val="929292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42" name="Sub Topic"/>
          <p:cNvSpPr txBox="1"/>
          <p:nvPr>
            <p:ph type="body" sz="quarter" idx="22" hasCustomPrompt="1"/>
          </p:nvPr>
        </p:nvSpPr>
        <p:spPr>
          <a:xfrm>
            <a:off x="1117031" y="3198239"/>
            <a:ext cx="12017655" cy="19050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Sub Topic</a:t>
            </a:r>
          </a:p>
        </p:txBody>
      </p:sp>
      <p:sp>
        <p:nvSpPr>
          <p:cNvPr id="43" name="TMxCore"/>
          <p:cNvSpPr txBox="1"/>
          <p:nvPr/>
        </p:nvSpPr>
        <p:spPr>
          <a:xfrm>
            <a:off x="10657172" y="278983"/>
            <a:ext cx="3069656" cy="10033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5D5D5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TMxCore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No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"/>
          <p:cNvGrpSpPr/>
          <p:nvPr/>
        </p:nvGrpSpPr>
        <p:grpSpPr>
          <a:xfrm>
            <a:off x="-149321" y="0"/>
            <a:ext cx="24551648" cy="13716001"/>
            <a:chOff x="0" y="0"/>
            <a:chExt cx="24551647" cy="13716000"/>
          </a:xfrm>
        </p:grpSpPr>
        <p:pic>
          <p:nvPicPr>
            <p:cNvPr id="51" name="Keynote background_new.png" descr="Keynote background_new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8645" y="0"/>
              <a:ext cx="24003003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" name="Rectangle"/>
            <p:cNvSpPr/>
            <p:nvPr/>
          </p:nvSpPr>
          <p:spPr>
            <a:xfrm>
              <a:off x="0" y="1013"/>
              <a:ext cx="17396698" cy="13713974"/>
            </a:xfrm>
            <a:prstGeom prst="rect">
              <a:avLst/>
            </a:prstGeom>
            <a:gradFill flip="none" rotWithShape="1">
              <a:gsLst>
                <a:gs pos="48197">
                  <a:srgbClr val="000000"/>
                </a:gs>
                <a:gs pos="75455">
                  <a:srgbClr val="000000">
                    <a:alpha val="86890"/>
                  </a:srgbClr>
                </a:gs>
                <a:gs pos="81450">
                  <a:srgbClr val="000000">
                    <a:alpha val="7378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-91" t="50000" r="100091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54" name="Rectangle"/>
          <p:cNvSpPr/>
          <p:nvPr/>
        </p:nvSpPr>
        <p:spPr>
          <a:xfrm>
            <a:off x="0" y="6583657"/>
            <a:ext cx="24384001" cy="70855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2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70760" y="12344461"/>
            <a:ext cx="2753284" cy="939744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Body Level One…"/>
          <p:cNvSpPr txBox="1"/>
          <p:nvPr>
            <p:ph type="body" idx="1"/>
          </p:nvPr>
        </p:nvSpPr>
        <p:spPr>
          <a:xfrm>
            <a:off x="829143" y="7052116"/>
            <a:ext cx="22275402" cy="6352415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0"/>
              </a:spcBef>
              <a:buClrTx/>
              <a:buSzPct val="30000"/>
              <a:buBlip>
                <a:blip r:embed="rId4"/>
              </a:buBlip>
              <a:defRPr sz="4800">
                <a:latin typeface="+mn-lt"/>
                <a:ea typeface="+mn-ea"/>
                <a:cs typeface="+mn-cs"/>
                <a:sym typeface="Berthold Akzidenz-Grotesk Regular"/>
              </a:defRPr>
            </a:lvl1pPr>
            <a:lvl2pPr marL="0" indent="635000">
              <a:spcBef>
                <a:spcPts val="900"/>
              </a:spcBef>
              <a:buSzTx/>
              <a:buNone/>
              <a:defRPr sz="4000">
                <a:latin typeface="+mn-lt"/>
                <a:ea typeface="+mn-ea"/>
                <a:cs typeface="+mn-cs"/>
                <a:sym typeface="Berthold Akzidenz-Grotesk Regular"/>
              </a:defRPr>
            </a:lvl2pPr>
            <a:lvl3pPr marL="1746250" indent="-476250">
              <a:spcBef>
                <a:spcPts val="900"/>
              </a:spcBef>
              <a:buClr>
                <a:srgbClr val="000000"/>
              </a:buClr>
              <a:buChar char="-"/>
              <a:defRPr sz="3600">
                <a:latin typeface="+mn-lt"/>
                <a:ea typeface="+mn-ea"/>
                <a:cs typeface="+mn-cs"/>
                <a:sym typeface="Berthold Akzidenz-Grotesk Regular"/>
              </a:defRPr>
            </a:lvl3pPr>
            <a:lvl4pPr marL="0" indent="1905000">
              <a:spcBef>
                <a:spcPts val="900"/>
              </a:spcBef>
              <a:buClrTx/>
              <a:buSzTx/>
              <a:buNone/>
              <a:defRPr sz="3000">
                <a:latin typeface="+mn-lt"/>
                <a:ea typeface="+mn-ea"/>
                <a:cs typeface="+mn-cs"/>
                <a:sym typeface="Berthold Akzidenz-Grotesk Regular"/>
              </a:defRPr>
            </a:lvl4pPr>
            <a:lvl5pPr marL="2897187" indent="-357187">
              <a:spcBef>
                <a:spcPts val="900"/>
              </a:spcBef>
              <a:buClrTx/>
              <a:buSzPct val="30000"/>
              <a:buBlip>
                <a:blip r:embed="rId5"/>
              </a:buBlip>
              <a:defRPr sz="2700">
                <a:latin typeface="+mn-lt"/>
                <a:ea typeface="+mn-ea"/>
                <a:cs typeface="+mn-cs"/>
                <a:sym typeface="Berthold Akzidenz-Grotesk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Topic"/>
          <p:cNvSpPr txBox="1"/>
          <p:nvPr>
            <p:ph type="body" sz="quarter" idx="21" hasCustomPrompt="1"/>
          </p:nvPr>
        </p:nvSpPr>
        <p:spPr>
          <a:xfrm>
            <a:off x="1117031" y="2272011"/>
            <a:ext cx="12137842" cy="10033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6000">
                <a:solidFill>
                  <a:srgbClr val="929292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58" name="Sub Topic"/>
          <p:cNvSpPr txBox="1"/>
          <p:nvPr>
            <p:ph type="body" sz="quarter" idx="22" hasCustomPrompt="1"/>
          </p:nvPr>
        </p:nvSpPr>
        <p:spPr>
          <a:xfrm>
            <a:off x="1117031" y="3198239"/>
            <a:ext cx="12017655" cy="19050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Sub Topic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"/>
          <p:cNvGrpSpPr/>
          <p:nvPr/>
        </p:nvGrpSpPr>
        <p:grpSpPr>
          <a:xfrm>
            <a:off x="-149321" y="0"/>
            <a:ext cx="24551648" cy="13716001"/>
            <a:chOff x="0" y="0"/>
            <a:chExt cx="24551647" cy="13716000"/>
          </a:xfrm>
        </p:grpSpPr>
        <p:pic>
          <p:nvPicPr>
            <p:cNvPr id="66" name="Keynote background_new.png" descr="Keynote background_new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8645" y="0"/>
              <a:ext cx="24003003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" name="Rectangle"/>
            <p:cNvSpPr/>
            <p:nvPr/>
          </p:nvSpPr>
          <p:spPr>
            <a:xfrm>
              <a:off x="0" y="1013"/>
              <a:ext cx="17396698" cy="13713974"/>
            </a:xfrm>
            <a:prstGeom prst="rect">
              <a:avLst/>
            </a:prstGeom>
            <a:gradFill flip="none" rotWithShape="1">
              <a:gsLst>
                <a:gs pos="48197">
                  <a:srgbClr val="000000"/>
                </a:gs>
                <a:gs pos="75455">
                  <a:srgbClr val="000000">
                    <a:alpha val="86890"/>
                  </a:srgbClr>
                </a:gs>
                <a:gs pos="81450">
                  <a:srgbClr val="000000">
                    <a:alpha val="7378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-91" t="50000" r="100091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69" name="Rectangle"/>
          <p:cNvSpPr/>
          <p:nvPr/>
        </p:nvSpPr>
        <p:spPr>
          <a:xfrm>
            <a:off x="0" y="6583657"/>
            <a:ext cx="24384001" cy="70855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2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70760" y="12344461"/>
            <a:ext cx="2753284" cy="939744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Topic"/>
          <p:cNvSpPr txBox="1"/>
          <p:nvPr>
            <p:ph type="body" sz="quarter" idx="21" hasCustomPrompt="1"/>
          </p:nvPr>
        </p:nvSpPr>
        <p:spPr>
          <a:xfrm>
            <a:off x="7282603" y="8375830"/>
            <a:ext cx="9818794" cy="14605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9000">
                <a:latin typeface="+mj-lt"/>
                <a:ea typeface="+mj-ea"/>
                <a:cs typeface="+mj-cs"/>
                <a:sym typeface="Berthold Akzidenz-Grotesk Medium"/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72" name="TMxCore"/>
          <p:cNvSpPr txBox="1"/>
          <p:nvPr/>
        </p:nvSpPr>
        <p:spPr>
          <a:xfrm>
            <a:off x="10657172" y="278983"/>
            <a:ext cx="3069656" cy="10033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5D5D5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TMxCore</a:t>
            </a:r>
          </a:p>
        </p:txBody>
      </p:sp>
      <p:sp>
        <p:nvSpPr>
          <p:cNvPr id="73" name="Sub Topic"/>
          <p:cNvSpPr txBox="1"/>
          <p:nvPr>
            <p:ph type="body" sz="quarter" idx="22" hasCustomPrompt="1"/>
          </p:nvPr>
        </p:nvSpPr>
        <p:spPr>
          <a:xfrm>
            <a:off x="6183172" y="9732274"/>
            <a:ext cx="12017656" cy="19050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6000">
                <a:solidFill>
                  <a:srgbClr val="929292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Sub Topic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ll Blac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RTW Logo White.svg" descr="RTW Logo White.svg"/>
          <p:cNvPicPr>
            <a:picLocks noChangeAspect="1"/>
          </p:cNvPicPr>
          <p:nvPr/>
        </p:nvPicPr>
        <p:blipFill>
          <a:blip r:embed="rId2">
            <a:alphaModFix amt="87915"/>
            <a:extLst/>
          </a:blip>
          <a:stretch>
            <a:fillRect/>
          </a:stretch>
        </p:blipFill>
        <p:spPr>
          <a:xfrm>
            <a:off x="21170900" y="12344400"/>
            <a:ext cx="2755900" cy="940637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ll Black">
    <p:bg>
      <p:bgPr>
        <a:gradFill flip="none" rotWithShape="1">
          <a:gsLst>
            <a:gs pos="0">
              <a:srgbClr val="1B3246"/>
            </a:gs>
            <a:gs pos="47753">
              <a:srgbClr val="111B24"/>
            </a:gs>
            <a:gs pos="100000">
              <a:srgbClr val="080301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RTW Logo White.svg" descr="RTW Logo White.svg"/>
          <p:cNvPicPr>
            <a:picLocks noChangeAspect="1"/>
          </p:cNvPicPr>
          <p:nvPr/>
        </p:nvPicPr>
        <p:blipFill>
          <a:blip r:embed="rId2">
            <a:alphaModFix amt="87915"/>
            <a:extLst/>
          </a:blip>
          <a:stretch>
            <a:fillRect/>
          </a:stretch>
        </p:blipFill>
        <p:spPr>
          <a:xfrm>
            <a:off x="21170900" y="12344400"/>
            <a:ext cx="2755900" cy="940637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ub Topic"/>
          <p:cNvSpPr txBox="1"/>
          <p:nvPr>
            <p:ph type="body" sz="quarter" idx="21" hasCustomPrompt="1"/>
          </p:nvPr>
        </p:nvSpPr>
        <p:spPr>
          <a:xfrm>
            <a:off x="2628569" y="6979918"/>
            <a:ext cx="13935363" cy="15281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6000">
                <a:solidFill>
                  <a:srgbClr val="D5D5D5"/>
                </a:solidFill>
                <a:latin typeface="Berthold Akzidenz-Grotesk Light"/>
                <a:ea typeface="Berthold Akzidenz-Grotesk Light"/>
                <a:cs typeface="Berthold Akzidenz-Grotesk Light"/>
                <a:sym typeface="Berthold Akzidenz-Grotesk Light"/>
              </a:defRPr>
            </a:lvl1pPr>
          </a:lstStyle>
          <a:p>
            <a:pPr/>
            <a:r>
              <a:t>Sub Topic</a:t>
            </a:r>
          </a:p>
        </p:txBody>
      </p:sp>
      <p:sp>
        <p:nvSpPr>
          <p:cNvPr id="98" name="Main Topic"/>
          <p:cNvSpPr txBox="1"/>
          <p:nvPr>
            <p:ph type="body" sz="quarter" idx="22" hasCustomPrompt="1"/>
          </p:nvPr>
        </p:nvSpPr>
        <p:spPr>
          <a:xfrm>
            <a:off x="2590131" y="5904456"/>
            <a:ext cx="17522162" cy="15281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8100">
                <a:solidFill>
                  <a:srgbClr val="FFFFFF"/>
                </a:solidFill>
                <a:latin typeface="+mj-lt"/>
                <a:ea typeface="+mj-ea"/>
                <a:cs typeface="+mj-cs"/>
                <a:sym typeface="Berthold Akzidenz-Grotesk Medium"/>
              </a:defRPr>
            </a:lvl1pPr>
          </a:lstStyle>
          <a:p>
            <a:pPr/>
            <a:r>
              <a:t>Main Topic</a:t>
            </a:r>
          </a:p>
        </p:txBody>
      </p:sp>
      <p:sp>
        <p:nvSpPr>
          <p:cNvPr id="99" name="Title"/>
          <p:cNvSpPr/>
          <p:nvPr>
            <p:ph type="body" sz="quarter" idx="23"/>
          </p:nvPr>
        </p:nvSpPr>
        <p:spPr>
          <a:xfrm>
            <a:off x="2590131" y="5242407"/>
            <a:ext cx="17522163" cy="560450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b="1" sz="3000"/>
            </a:lvl1pPr>
          </a:lstStyle>
          <a:p>
            <a:pPr/>
            <a:r>
              <a:t>Title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/>
          <p:cNvGrpSpPr/>
          <p:nvPr/>
        </p:nvGrpSpPr>
        <p:grpSpPr>
          <a:xfrm>
            <a:off x="-149321" y="0"/>
            <a:ext cx="24551648" cy="13716001"/>
            <a:chOff x="0" y="0"/>
            <a:chExt cx="24551647" cy="13716000"/>
          </a:xfrm>
        </p:grpSpPr>
        <p:pic>
          <p:nvPicPr>
            <p:cNvPr id="2" name="Keynote background_new.png" descr="Keynote background_new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8645" y="0"/>
              <a:ext cx="24003003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" name="Rectangle"/>
            <p:cNvSpPr/>
            <p:nvPr/>
          </p:nvSpPr>
          <p:spPr>
            <a:xfrm>
              <a:off x="0" y="1013"/>
              <a:ext cx="17396698" cy="13713974"/>
            </a:xfrm>
            <a:prstGeom prst="rect">
              <a:avLst/>
            </a:prstGeom>
            <a:gradFill flip="none" rotWithShape="1">
              <a:gsLst>
                <a:gs pos="48197">
                  <a:srgbClr val="000000"/>
                </a:gs>
                <a:gs pos="75455">
                  <a:srgbClr val="000000">
                    <a:alpha val="86890"/>
                  </a:srgbClr>
                </a:gs>
                <a:gs pos="81450">
                  <a:srgbClr val="000000">
                    <a:alpha val="7378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-91" t="50000" r="100091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5" name="RTW Logo White.svg" descr="RTW Logo White.svg"/>
          <p:cNvPicPr>
            <a:picLocks noChangeAspect="1"/>
          </p:cNvPicPr>
          <p:nvPr/>
        </p:nvPicPr>
        <p:blipFill>
          <a:blip r:embed="rId3">
            <a:alphaModFix amt="87915"/>
            <a:extLst/>
          </a:blip>
          <a:stretch>
            <a:fillRect/>
          </a:stretch>
        </p:blipFill>
        <p:spPr>
          <a:xfrm>
            <a:off x="20904200" y="12192000"/>
            <a:ext cx="2921000" cy="9969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/>
          <p:nvPr>
            <p:ph type="title"/>
          </p:nvPr>
        </p:nvSpPr>
        <p:spPr>
          <a:xfrm>
            <a:off x="2712882" y="2829299"/>
            <a:ext cx="21005801" cy="1528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99000"/>
        <a:buFontTx/>
        <a:buChar char="๏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125000"/>
        <a:buFontTx/>
        <a:buChar char="๏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125000"/>
        <a:buFontTx/>
        <a:buChar char="๏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125000"/>
        <a:buFontTx/>
        <a:buChar char="๏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125000"/>
        <a:buFontTx/>
        <a:buChar char="๏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video" Target="../media/media12.mov"/><Relationship Id="rId4" Type="http://schemas.microsoft.com/office/2007/relationships/media" Target="../media/media12.mov"/><Relationship Id="rId5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video" Target="../media/media13.mov"/><Relationship Id="rId4" Type="http://schemas.microsoft.com/office/2007/relationships/media" Target="../media/media13.mov"/><Relationship Id="rId5" Type="http://schemas.openxmlformats.org/officeDocument/2006/relationships/image" Target="../media/image2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video" Target="../media/media14.mov"/><Relationship Id="rId4" Type="http://schemas.microsoft.com/office/2007/relationships/media" Target="../media/media14.mov"/><Relationship Id="rId5" Type="http://schemas.openxmlformats.org/officeDocument/2006/relationships/image" Target="../media/image2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video" Target="../media/media15.mov"/><Relationship Id="rId4" Type="http://schemas.microsoft.com/office/2007/relationships/media" Target="../media/media15.mov"/><Relationship Id="rId5" Type="http://schemas.openxmlformats.org/officeDocument/2006/relationships/image" Target="../media/image2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.bmp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3.mov"/><Relationship Id="rId3" Type="http://schemas.microsoft.com/office/2007/relationships/media" Target="../media/media13.mov"/><Relationship Id="rId4" Type="http://schemas.openxmlformats.org/officeDocument/2006/relationships/image" Target="../media/image24.png"/><Relationship Id="rId5" Type="http://schemas.openxmlformats.org/officeDocument/2006/relationships/video" Target="../media/media14.mov"/><Relationship Id="rId6" Type="http://schemas.microsoft.com/office/2007/relationships/media" Target="../media/media14.mov"/><Relationship Id="rId7" Type="http://schemas.openxmlformats.org/officeDocument/2006/relationships/image" Target="../media/image25.png"/><Relationship Id="rId8" Type="http://schemas.openxmlformats.org/officeDocument/2006/relationships/video" Target="../media/media15.mov"/><Relationship Id="rId9" Type="http://schemas.microsoft.com/office/2007/relationships/media" Target="../media/media15.mov"/><Relationship Id="rId10" Type="http://schemas.openxmlformats.org/officeDocument/2006/relationships/image" Target="../media/image27.png"/><Relationship Id="rId11" Type="http://schemas.openxmlformats.org/officeDocument/2006/relationships/video" Target="../media/media12.mov"/><Relationship Id="rId12" Type="http://schemas.microsoft.com/office/2007/relationships/media" Target="../media/media12.mov"/><Relationship Id="rId13" Type="http://schemas.openxmlformats.org/officeDocument/2006/relationships/image" Target="../media/image23.png"/><Relationship Id="rId14" Type="http://schemas.openxmlformats.org/officeDocument/2006/relationships/video" Target="../media/media16.mov"/><Relationship Id="rId15" Type="http://schemas.microsoft.com/office/2007/relationships/media" Target="../media/media16.mov"/><Relationship Id="rId16" Type="http://schemas.openxmlformats.org/officeDocument/2006/relationships/image" Target="../media/image29.png"/><Relationship Id="rId17" Type="http://schemas.openxmlformats.org/officeDocument/2006/relationships/image" Target="../media/image30.png"/><Relationship Id="rId18" Type="http://schemas.openxmlformats.org/officeDocument/2006/relationships/image" Target="../media/image1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3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3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3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3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2.png"/><Relationship Id="rId5" Type="http://schemas.openxmlformats.org/officeDocument/2006/relationships/video" Target="../media/media2.mov"/><Relationship Id="rId6" Type="http://schemas.microsoft.com/office/2007/relationships/media" Target="../media/media2.mov"/><Relationship Id="rId7" Type="http://schemas.openxmlformats.org/officeDocument/2006/relationships/image" Target="../media/image13.png"/><Relationship Id="rId8" Type="http://schemas.openxmlformats.org/officeDocument/2006/relationships/video" Target="../media/media3.mov"/><Relationship Id="rId9" Type="http://schemas.microsoft.com/office/2007/relationships/media" Target="../media/media3.mov"/><Relationship Id="rId10" Type="http://schemas.openxmlformats.org/officeDocument/2006/relationships/image" Target="../media/image14.png"/><Relationship Id="rId11" Type="http://schemas.openxmlformats.org/officeDocument/2006/relationships/video" Target="../media/media4.mov"/><Relationship Id="rId12" Type="http://schemas.microsoft.com/office/2007/relationships/media" Target="../media/media4.mov"/><Relationship Id="rId13" Type="http://schemas.openxmlformats.org/officeDocument/2006/relationships/image" Target="../media/image15.png"/><Relationship Id="rId14" Type="http://schemas.openxmlformats.org/officeDocument/2006/relationships/video" Target="../media/media5.mov"/><Relationship Id="rId15" Type="http://schemas.microsoft.com/office/2007/relationships/media" Target="../media/media5.mov"/><Relationship Id="rId16" Type="http://schemas.openxmlformats.org/officeDocument/2006/relationships/image" Target="../media/image16.png"/><Relationship Id="rId17" Type="http://schemas.openxmlformats.org/officeDocument/2006/relationships/video" Target="../media/media6.mov"/><Relationship Id="rId18" Type="http://schemas.microsoft.com/office/2007/relationships/media" Target="../media/media6.mov"/><Relationship Id="rId19" Type="http://schemas.openxmlformats.org/officeDocument/2006/relationships/image" Target="../media/image17.png"/><Relationship Id="rId20" Type="http://schemas.openxmlformats.org/officeDocument/2006/relationships/video" Target="../media/media7.mov"/><Relationship Id="rId21" Type="http://schemas.microsoft.com/office/2007/relationships/media" Target="../media/media7.mov"/><Relationship Id="rId22" Type="http://schemas.openxmlformats.org/officeDocument/2006/relationships/image" Target="../media/image18.png"/><Relationship Id="rId23" Type="http://schemas.openxmlformats.org/officeDocument/2006/relationships/video" Target="../media/media8.mov"/><Relationship Id="rId24" Type="http://schemas.microsoft.com/office/2007/relationships/media" Target="../media/media8.mov"/><Relationship Id="rId25" Type="http://schemas.openxmlformats.org/officeDocument/2006/relationships/image" Target="../media/image19.png"/><Relationship Id="rId26" Type="http://schemas.openxmlformats.org/officeDocument/2006/relationships/image" Target="../media/image1.bmp"/><Relationship Id="rId27" Type="http://schemas.openxmlformats.org/officeDocument/2006/relationships/video" Target="../media/media9.mov"/><Relationship Id="rId28" Type="http://schemas.microsoft.com/office/2007/relationships/media" Target="../media/media9.mov"/><Relationship Id="rId29" Type="http://schemas.openxmlformats.org/officeDocument/2006/relationships/image" Target="../media/image20.png"/><Relationship Id="rId30" Type="http://schemas.openxmlformats.org/officeDocument/2006/relationships/video" Target="../media/media10.mov"/><Relationship Id="rId31" Type="http://schemas.microsoft.com/office/2007/relationships/media" Target="../media/media10.mov"/><Relationship Id="rId32" Type="http://schemas.openxmlformats.org/officeDocument/2006/relationships/image" Target="../media/image21.png"/><Relationship Id="rId33" Type="http://schemas.openxmlformats.org/officeDocument/2006/relationships/video" Target="../media/media11.mov"/><Relationship Id="rId34" Type="http://schemas.microsoft.com/office/2007/relationships/media" Target="../media/media11.mov"/><Relationship Id="rId35" Type="http://schemas.openxmlformats.org/officeDocument/2006/relationships/image" Target="../media/image2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5E5E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"/>
          <p:cNvSpPr/>
          <p:nvPr/>
        </p:nvSpPr>
        <p:spPr>
          <a:xfrm>
            <a:off x="0" y="-25400"/>
            <a:ext cx="24384000" cy="137668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0" name="Text"/>
          <p:cNvSpPr txBox="1"/>
          <p:nvPr/>
        </p:nvSpPr>
        <p:spPr>
          <a:xfrm>
            <a:off x="-12158134" y="-19380160"/>
            <a:ext cx="530165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1" name="TMxCore"/>
          <p:cNvSpPr txBox="1"/>
          <p:nvPr>
            <p:ph type="title" idx="4294967295"/>
          </p:nvPr>
        </p:nvSpPr>
        <p:spPr>
          <a:xfrm>
            <a:off x="5224319" y="19352"/>
            <a:ext cx="13935362" cy="1476376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D5D5D5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TMxCore</a:t>
            </a:r>
          </a:p>
        </p:txBody>
      </p:sp>
      <p:sp>
        <p:nvSpPr>
          <p:cNvPr id="112" name="Immersive. Dialog Intelligent. Compliant"/>
          <p:cNvSpPr txBox="1"/>
          <p:nvPr/>
        </p:nvSpPr>
        <p:spPr>
          <a:xfrm>
            <a:off x="3863339" y="1283390"/>
            <a:ext cx="16657321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10000"/>
              </a:lnSpc>
              <a:defRPr b="0" sz="7800">
                <a:solidFill>
                  <a:srgbClr val="FFFFFF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Immersive. Dialog Intelligent. Compliant</a:t>
            </a:r>
          </a:p>
        </p:txBody>
      </p:sp>
      <p:pic>
        <p:nvPicPr>
          <p:cNvPr id="113" name="TMxCore_with_multiple_screens.png" descr="TMxCore_with_multiple_scree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9412" y="2667799"/>
            <a:ext cx="15485176" cy="12457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Avoid high frequency content in your LFE Channel…"/>
          <p:cNvSpPr txBox="1"/>
          <p:nvPr>
            <p:ph type="body" sz="half" idx="1"/>
          </p:nvPr>
        </p:nvSpPr>
        <p:spPr>
          <a:xfrm>
            <a:off x="829143" y="7052116"/>
            <a:ext cx="18736023" cy="635241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Avoid high frequency content in your LFE Channel</a:t>
            </a:r>
          </a:p>
          <a:p>
            <a:pPr lvl="2"/>
            <a:r>
              <a:t>Monitors energy above a defined threshold (120 Hz by default) with a compact dBFS bargraph, highlighting any leakage into the LFE channel(s).</a:t>
            </a:r>
          </a:p>
          <a:p>
            <a:pPr lvl="2"/>
            <a:r>
              <a:t>Recommends limiting the LFE frequency range to maintain compatibility and avoid distribution problems.</a:t>
            </a:r>
          </a:p>
          <a:p>
            <a:pPr lvl="2"/>
            <a:r>
              <a:t>Ensures that unwanted high-frequency content is not present in the LFE channel(s), preventing playback issues across encoders and binaural formats.</a:t>
            </a:r>
          </a:p>
        </p:txBody>
      </p:sp>
      <p:sp>
        <p:nvSpPr>
          <p:cNvPr id="175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76" name="New: LFE Bleed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New: LFE Bleed</a:t>
            </a:r>
          </a:p>
        </p:txBody>
      </p:sp>
      <p:pic>
        <p:nvPicPr>
          <p:cNvPr id="177" name="lfe_bleed.mov" descr="lfe_bleed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0293438" y="2286000"/>
            <a:ext cx="2032001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" name="Group"/>
          <p:cNvGrpSpPr/>
          <p:nvPr/>
        </p:nvGrpSpPr>
        <p:grpSpPr>
          <a:xfrm rot="2700000">
            <a:off x="21035120" y="781603"/>
            <a:ext cx="4420390" cy="725777"/>
            <a:chOff x="0" y="0"/>
            <a:chExt cx="4420388" cy="725775"/>
          </a:xfrm>
        </p:grpSpPr>
        <p:sp>
          <p:nvSpPr>
            <p:cNvPr id="178" name="Rectangle"/>
            <p:cNvSpPr/>
            <p:nvPr/>
          </p:nvSpPr>
          <p:spPr>
            <a:xfrm>
              <a:off x="0" y="0"/>
              <a:ext cx="4420389" cy="725776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9" name="NEW"/>
            <p:cNvSpPr txBox="1"/>
            <p:nvPr/>
          </p:nvSpPr>
          <p:spPr>
            <a:xfrm>
              <a:off x="1696605" y="89837"/>
              <a:ext cx="1027177" cy="546101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Berthold Akzidenz-Grotesk Bold"/>
                  <a:ea typeface="Berthold Akzidenz-Grotesk Bold"/>
                  <a:cs typeface="Berthold Akzidenz-Grotesk Bold"/>
                  <a:sym typeface="Berthold Akzidenz-Grotesk Bold"/>
                </a:defRPr>
              </a:lvl1pPr>
            </a:lstStyle>
            <a:p>
              <a:pPr/>
              <a:r>
                <a:t>NEW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6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Detect phase issues in a complex channel setup…"/>
          <p:cNvSpPr txBox="1"/>
          <p:nvPr>
            <p:ph type="body" sz="half" idx="1"/>
          </p:nvPr>
        </p:nvSpPr>
        <p:spPr>
          <a:xfrm>
            <a:off x="829143" y="7052116"/>
            <a:ext cx="15213531" cy="635241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Detect phase issues in a complex channel setup</a:t>
            </a:r>
          </a:p>
          <a:p>
            <a:pPr lvl="2"/>
            <a:r>
              <a:t>Displays detailed phase relationships between all channels, from simple stereo up to complex 30.2 formats</a:t>
            </a:r>
          </a:p>
          <a:p>
            <a:pPr lvl="2"/>
            <a:r>
              <a:t>Provides a comprehensive overview of inter-channel correlations for precise monitoring</a:t>
            </a:r>
          </a:p>
          <a:p>
            <a:pPr lvl="2"/>
            <a:r>
              <a:t>Enables fast detection of phase conflicts within a mix, ensuring accuracy and consistency across formats</a:t>
            </a:r>
          </a:p>
        </p:txBody>
      </p:sp>
      <p:sp>
        <p:nvSpPr>
          <p:cNvPr id="183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84" name="New: The Matrix Correlator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New: The Matrix Correlator</a:t>
            </a:r>
          </a:p>
        </p:txBody>
      </p:sp>
      <p:pic>
        <p:nvPicPr>
          <p:cNvPr id="185" name="matrix_correlator.mov" descr="matrix_correlator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6241221" y="2901591"/>
            <a:ext cx="7704932" cy="7704932"/>
          </a:xfrm>
          <a:prstGeom prst="rect">
            <a:avLst/>
          </a:prstGeom>
          <a:ln w="12700">
            <a:solidFill>
              <a:srgbClr val="808080"/>
            </a:solidFill>
            <a:miter lim="400000"/>
          </a:ln>
          <a:effectLst>
            <a:reflection blurRad="0" stA="40000" stPos="0" endA="0" endPos="40000" dist="0" dir="5400000" fadeDir="5400000" sx="100000" sy="-100000" kx="0" ky="0" algn="bl" rotWithShape="0"/>
          </a:effectLst>
        </p:spPr>
      </p:pic>
      <p:grpSp>
        <p:nvGrpSpPr>
          <p:cNvPr id="188" name="Group"/>
          <p:cNvGrpSpPr/>
          <p:nvPr/>
        </p:nvGrpSpPr>
        <p:grpSpPr>
          <a:xfrm rot="2700000">
            <a:off x="21035120" y="781603"/>
            <a:ext cx="4420390" cy="725777"/>
            <a:chOff x="0" y="0"/>
            <a:chExt cx="4420388" cy="725775"/>
          </a:xfrm>
        </p:grpSpPr>
        <p:sp>
          <p:nvSpPr>
            <p:cNvPr id="186" name="Rectangle"/>
            <p:cNvSpPr/>
            <p:nvPr/>
          </p:nvSpPr>
          <p:spPr>
            <a:xfrm>
              <a:off x="0" y="0"/>
              <a:ext cx="4420389" cy="725776"/>
            </a:xfrm>
            <a:prstGeom prst="rect">
              <a:avLst/>
            </a:prstGeom>
            <a:solidFill>
              <a:srgbClr val="FD00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7" name="NEW"/>
            <p:cNvSpPr txBox="1"/>
            <p:nvPr/>
          </p:nvSpPr>
          <p:spPr>
            <a:xfrm>
              <a:off x="1696605" y="89837"/>
              <a:ext cx="1027177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Berthold Akzidenz-Grotesk Bold"/>
                  <a:ea typeface="Berthold Akzidenz-Grotesk Bold"/>
                  <a:cs typeface="Berthold Akzidenz-Grotesk Bold"/>
                  <a:sym typeface="Berthold Akzidenz-Grotesk Bold"/>
                </a:defRPr>
              </a:lvl1pPr>
            </a:lstStyle>
            <a:p>
              <a:pPr/>
              <a:r>
                <a:t>NEW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6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Watch spatial coherence, channel delay mismatches…"/>
          <p:cNvSpPr txBox="1"/>
          <p:nvPr>
            <p:ph type="body" sz="half" idx="1"/>
          </p:nvPr>
        </p:nvSpPr>
        <p:spPr>
          <a:xfrm>
            <a:off x="829143" y="7052116"/>
            <a:ext cx="14368575" cy="6352415"/>
          </a:xfrm>
          <a:prstGeom prst="rect">
            <a:avLst/>
          </a:prstGeom>
        </p:spPr>
        <p:txBody>
          <a:bodyPr/>
          <a:lstStyle/>
          <a:p>
            <a:pPr marL="609600" indent="-609600" defTabSz="792479">
              <a:spcBef>
                <a:spcPts val="2800"/>
              </a:spcBef>
              <a:buBlip>
                <a:blip r:embed="rId2"/>
              </a:buBlip>
              <a:defRPr sz="4608"/>
            </a:pPr>
            <a:r>
              <a:t>Watch </a:t>
            </a: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spatial coherence</a:t>
            </a:r>
            <a:r>
              <a:t>, channel delay mismatches</a:t>
            </a:r>
          </a:p>
          <a:p>
            <a:pPr lvl="2" marL="1676400" indent="-457200" defTabSz="792479">
              <a:spcBef>
                <a:spcPts val="800"/>
              </a:spcBef>
              <a:defRPr sz="3455"/>
            </a:pPr>
            <a:r>
              <a:t>Extends the principle of the classic stereo </a:t>
            </a: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vectorscope</a:t>
            </a:r>
            <a:r>
              <a:t> to surround and immersive formats, visualizing inter-channel correlations as geometric patterns.</a:t>
            </a:r>
          </a:p>
          <a:p>
            <a:pPr lvl="2" marL="1676400" indent="-457200" defTabSz="792479">
              <a:spcBef>
                <a:spcPts val="800"/>
              </a:spcBef>
              <a:defRPr sz="3455"/>
            </a:pPr>
            <a:r>
              <a:t>Represents each loudspeaker as a vector in a spatially aware coordinate system, providing real-time insight into </a:t>
            </a: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spatial</a:t>
            </a:r>
            <a:r>
              <a:t> </a:t>
            </a: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image</a:t>
            </a:r>
            <a:r>
              <a:t> width, depth, and energy distribution.</a:t>
            </a:r>
          </a:p>
          <a:p>
            <a:pPr lvl="2" marL="1676400" indent="-457200" defTabSz="792479">
              <a:spcBef>
                <a:spcPts val="800"/>
              </a:spcBef>
              <a:defRPr sz="3455"/>
            </a:pPr>
            <a:r>
              <a:t>Reveals issues such as channel delay mismatches, phase conflicts, or front/rear imbalances, while confirming overall spatial coherence of the mix.</a:t>
            </a:r>
          </a:p>
        </p:txBody>
      </p:sp>
      <p:sp>
        <p:nvSpPr>
          <p:cNvPr id="191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92" name="New: The Polar Scope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New: The Polar Scope</a:t>
            </a:r>
          </a:p>
        </p:txBody>
      </p:sp>
      <p:pic>
        <p:nvPicPr>
          <p:cNvPr id="193" name="polarscope.mov" descr="polarscope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599657" y="2641307"/>
            <a:ext cx="8041142" cy="8041142"/>
          </a:xfrm>
          <a:prstGeom prst="rect">
            <a:avLst/>
          </a:prstGeom>
          <a:ln w="12700">
            <a:solidFill>
              <a:srgbClr val="808080"/>
            </a:solidFill>
            <a:miter lim="400000"/>
          </a:ln>
          <a:effectLst>
            <a:reflection blurRad="0" stA="40000" stPos="0" endA="0" endPos="40000" dist="0" dir="5400000" fadeDir="5400000" sx="100000" sy="-100000" kx="0" ky="0" algn="bl" rotWithShape="0"/>
          </a:effectLst>
        </p:spPr>
      </p:pic>
      <p:grpSp>
        <p:nvGrpSpPr>
          <p:cNvPr id="196" name="Group"/>
          <p:cNvGrpSpPr/>
          <p:nvPr/>
        </p:nvGrpSpPr>
        <p:grpSpPr>
          <a:xfrm rot="2700000">
            <a:off x="21035120" y="781603"/>
            <a:ext cx="4420390" cy="725777"/>
            <a:chOff x="0" y="0"/>
            <a:chExt cx="4420388" cy="725775"/>
          </a:xfrm>
        </p:grpSpPr>
        <p:sp>
          <p:nvSpPr>
            <p:cNvPr id="194" name="Rectangle"/>
            <p:cNvSpPr/>
            <p:nvPr/>
          </p:nvSpPr>
          <p:spPr>
            <a:xfrm>
              <a:off x="0" y="0"/>
              <a:ext cx="4420389" cy="725776"/>
            </a:xfrm>
            <a:prstGeom prst="rect">
              <a:avLst/>
            </a:prstGeom>
            <a:solidFill>
              <a:srgbClr val="FD00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5" name="NEW"/>
            <p:cNvSpPr txBox="1"/>
            <p:nvPr/>
          </p:nvSpPr>
          <p:spPr>
            <a:xfrm>
              <a:off x="1696605" y="89837"/>
              <a:ext cx="1027177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Berthold Akzidenz-Grotesk Bold"/>
                  <a:ea typeface="Berthold Akzidenz-Grotesk Bold"/>
                  <a:cs typeface="Berthold Akzidenz-Grotesk Bold"/>
                  <a:sym typeface="Berthold Akzidenz-Grotesk Bold"/>
                </a:defRPr>
              </a:lvl1pPr>
            </a:lstStyle>
            <a:p>
              <a:pPr/>
              <a:r>
                <a:t>NEW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9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Hottest topic in Broadcas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Hottest topic in Broadcast</a:t>
            </a:r>
          </a:p>
        </p:txBody>
      </p:sp>
      <p:sp>
        <p:nvSpPr>
          <p:cNvPr id="199" name="Dialog Intelligibility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Dialog Intelligibility</a:t>
            </a:r>
          </a:p>
        </p:txBody>
      </p:sp>
      <p:sp>
        <p:nvSpPr>
          <p:cNvPr id="200" name="Title"/>
          <p:cNvSpPr/>
          <p:nvPr>
            <p:ph type="body" idx="23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pPr/>
            <a:r>
              <a:t>Title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he most critical challenge in dialog sound toda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The most critical challenge in dialog sound today</a:t>
            </a:r>
          </a:p>
          <a:p>
            <a:pPr>
              <a:buBlip>
                <a:blip r:embed="rId2"/>
              </a:buBlip>
            </a:pPr>
            <a:r>
              <a:t>Severe issues reported by end listeners</a:t>
            </a:r>
          </a:p>
          <a:p>
            <a:pPr>
              <a:buBlip>
                <a:blip r:embed="rId2"/>
              </a:buBlip>
            </a:pPr>
            <a:r>
              <a:t>Multiple, often conflicting, approaches to measuring the problem</a:t>
            </a:r>
          </a:p>
          <a:p>
            <a:pPr>
              <a:buBlip>
                <a:blip r:embed="rId2"/>
              </a:buBlip>
            </a:pPr>
            <a:r>
              <a:t>Gathering insights and recommendations for the Loudness Blog</a:t>
            </a:r>
          </a:p>
          <a:p>
            <a:pPr>
              <a:buBlip>
                <a:blip r:embed="rId2"/>
              </a:buBlip>
            </a:pPr>
            <a:r>
              <a:t>Driving efforts toward a unified industry standard</a:t>
            </a:r>
          </a:p>
        </p:txBody>
      </p:sp>
      <p:sp>
        <p:nvSpPr>
          <p:cNvPr id="203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04" name="Dialog Intelligibility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Dialog Intelligibility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Dolby Dialog Intelligence: Dialog Gated Loudness Measurement (Netflix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Dolby Dialog Intelligence: Dialog Gated Loudness Measurement (Netflix)</a:t>
            </a:r>
          </a:p>
          <a:p>
            <a:pPr>
              <a:buBlip>
                <a:blip r:embed="rId2"/>
              </a:buBlip>
            </a:pPr>
            <a:r>
              <a:t>LDR: Loudness-to-Dialog Ratio. Specified in EBU R128 Supplement 4. 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 </a:t>
            </a:r>
          </a:p>
          <a:p>
            <a:pPr>
              <a:buBlip>
                <a:blip r:embed="rId2"/>
              </a:buBlip>
            </a:pPr>
            <a:r>
              <a:t>BDR: Background-to-Dialog Ratio. Ratio between the dialog and background audio. NRK (Norway), BBC, ARD, W3C and others.  </a:t>
            </a:r>
          </a:p>
        </p:txBody>
      </p:sp>
      <p:sp>
        <p:nvSpPr>
          <p:cNvPr id="207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08" name="Dialog Intelligibility:…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Dialog Intelligibility:</a:t>
            </a:r>
          </a:p>
          <a:p>
            <a:pPr/>
            <a:r>
              <a:t>Loudness Based Approach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93642" y="1602499"/>
            <a:ext cx="10565204" cy="528260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600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600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0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3"/>
      <p:bldP build="p" bldLvl="5" animBg="1" rev="0" advAuto="0" spid="206" grpId="1"/>
      <p:bldP build="whole" bldLvl="1" animBg="1" rev="0" advAuto="0" spid="209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Keep an Eye on the Dialog Ratio…"/>
          <p:cNvSpPr txBox="1"/>
          <p:nvPr>
            <p:ph type="body" sz="half" idx="1"/>
          </p:nvPr>
        </p:nvSpPr>
        <p:spPr>
          <a:xfrm>
            <a:off x="829143" y="7052116"/>
            <a:ext cx="16677046" cy="635241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Keep an Eye on the Dialog Ratio</a:t>
            </a:r>
          </a:p>
          <a:p>
            <a:pPr lvl="2"/>
            <a:r>
              <a:t>Displays the </a:t>
            </a: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ratio</a:t>
            </a:r>
            <a:r>
              <a:t> between two measurements, enabling precise evaluation of ratio and consistency.</a:t>
            </a:r>
          </a:p>
          <a:p>
            <a:pPr lvl="2"/>
            <a:r>
              <a:t>Supports key use cases such as Loudness-to-Dialog Ratio (</a:t>
            </a: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LDR</a:t>
            </a:r>
            <a:r>
              <a:t>) and Background-to-Dialog Ratio (</a:t>
            </a: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BDR</a:t>
            </a:r>
            <a:r>
              <a:t>) within a single source.</a:t>
            </a:r>
          </a:p>
          <a:p>
            <a:pPr lvl="2"/>
            <a:r>
              <a:t>Compares loudness across different sources or renderings (e.g., pre/post processing, immersive vs stereo), revealing the impact of processing and format changes</a:t>
            </a:r>
          </a:p>
        </p:txBody>
      </p:sp>
      <p:sp>
        <p:nvSpPr>
          <p:cNvPr id="212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13" name="New: The Ratio Instrument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New: The Ratio Instrument</a:t>
            </a:r>
          </a:p>
        </p:txBody>
      </p:sp>
      <p:pic>
        <p:nvPicPr>
          <p:cNvPr id="214" name="Ratio.mov" descr="Ratio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9264005" y="2148114"/>
            <a:ext cx="3245923" cy="8615218"/>
          </a:xfrm>
          <a:prstGeom prst="rect">
            <a:avLst/>
          </a:prstGeom>
          <a:ln w="12700">
            <a:solidFill>
              <a:srgbClr val="808080"/>
            </a:solidFill>
            <a:miter lim="400000"/>
          </a:ln>
          <a:effectLst>
            <a:reflection blurRad="0" stA="40000" stPos="0" endA="0" endPos="40000" dist="0" dir="5400000" fadeDir="5400000" sx="100000" sy="-100000" kx="0" ky="0" algn="bl" rotWithShape="0"/>
          </a:effectLst>
        </p:spPr>
      </p:pic>
      <p:grpSp>
        <p:nvGrpSpPr>
          <p:cNvPr id="217" name="Group"/>
          <p:cNvGrpSpPr/>
          <p:nvPr/>
        </p:nvGrpSpPr>
        <p:grpSpPr>
          <a:xfrm rot="2700000">
            <a:off x="21035120" y="781603"/>
            <a:ext cx="4420390" cy="725777"/>
            <a:chOff x="0" y="0"/>
            <a:chExt cx="4420388" cy="725775"/>
          </a:xfrm>
        </p:grpSpPr>
        <p:sp>
          <p:nvSpPr>
            <p:cNvPr id="215" name="Rectangle"/>
            <p:cNvSpPr/>
            <p:nvPr/>
          </p:nvSpPr>
          <p:spPr>
            <a:xfrm>
              <a:off x="0" y="0"/>
              <a:ext cx="4420389" cy="725776"/>
            </a:xfrm>
            <a:prstGeom prst="rect">
              <a:avLst/>
            </a:prstGeom>
            <a:solidFill>
              <a:srgbClr val="FD00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6" name="NEW"/>
            <p:cNvSpPr txBox="1"/>
            <p:nvPr/>
          </p:nvSpPr>
          <p:spPr>
            <a:xfrm>
              <a:off x="1696605" y="89837"/>
              <a:ext cx="1027177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Berthold Akzidenz-Grotesk Bold"/>
                  <a:ea typeface="Berthold Akzidenz-Grotesk Bold"/>
                  <a:cs typeface="Berthold Akzidenz-Grotesk Bold"/>
                  <a:sym typeface="Berthold Akzidenz-Grotesk Bold"/>
                </a:defRPr>
              </a:lvl1pPr>
            </a:lstStyle>
            <a:p>
              <a:pPr/>
              <a:r>
                <a:t>NEW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Eyes on Dialog Intelligibility…"/>
          <p:cNvSpPr txBox="1"/>
          <p:nvPr>
            <p:ph type="body" sz="half" idx="1"/>
          </p:nvPr>
        </p:nvSpPr>
        <p:spPr>
          <a:xfrm>
            <a:off x="829143" y="7052116"/>
            <a:ext cx="20738724" cy="635241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Eyes on Dialog Intelligibility</a:t>
            </a:r>
          </a:p>
          <a:p>
            <a:pPr lvl="2"/>
            <a:r>
              <a:t>Provides AI-driven, </a:t>
            </a: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objective</a:t>
            </a:r>
            <a:r>
              <a:t> measurement of dialogue clarity, developed in cooperation with </a:t>
            </a: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Fraunhofer IDMT</a:t>
            </a:r>
            <a:r>
              <a:t> and based on over nine years of research.</a:t>
            </a:r>
          </a:p>
          <a:p>
            <a:pPr lvl="2"/>
            <a:r>
              <a:t>Delivers real-time visual feedback that helps engineers balance dialogue, effects, music, and background noise with confidence.</a:t>
            </a:r>
          </a:p>
          <a:p>
            <a:pPr lvl="2"/>
            <a:r>
              <a:t>Available as a </a:t>
            </a: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license</a:t>
            </a:r>
            <a:r>
              <a:t> option for TMxCore, giving broadcasters and audio professionals a proven solution for consistent dialog intelligibility across formats.</a:t>
            </a:r>
          </a:p>
        </p:txBody>
      </p:sp>
      <p:sp>
        <p:nvSpPr>
          <p:cNvPr id="220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21" name="The Dialog Intelligibility Instrument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Dialog Intelligibility Instrument</a:t>
            </a:r>
          </a:p>
        </p:txBody>
      </p:sp>
      <p:grpSp>
        <p:nvGrpSpPr>
          <p:cNvPr id="224" name="Group"/>
          <p:cNvGrpSpPr/>
          <p:nvPr/>
        </p:nvGrpSpPr>
        <p:grpSpPr>
          <a:xfrm rot="2700000">
            <a:off x="21035120" y="781603"/>
            <a:ext cx="4420390" cy="725777"/>
            <a:chOff x="0" y="0"/>
            <a:chExt cx="4420388" cy="725775"/>
          </a:xfrm>
        </p:grpSpPr>
        <p:sp>
          <p:nvSpPr>
            <p:cNvPr id="222" name="Rectangle"/>
            <p:cNvSpPr/>
            <p:nvPr/>
          </p:nvSpPr>
          <p:spPr>
            <a:xfrm>
              <a:off x="0" y="0"/>
              <a:ext cx="4420389" cy="725776"/>
            </a:xfrm>
            <a:prstGeom prst="rect">
              <a:avLst/>
            </a:prstGeom>
            <a:solidFill>
              <a:srgbClr val="FD00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3" name="NEW"/>
            <p:cNvSpPr txBox="1"/>
            <p:nvPr/>
          </p:nvSpPr>
          <p:spPr>
            <a:xfrm>
              <a:off x="1696605" y="89837"/>
              <a:ext cx="1027177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Berthold Akzidenz-Grotesk Bold"/>
                  <a:ea typeface="Berthold Akzidenz-Grotesk Bold"/>
                  <a:cs typeface="Berthold Akzidenz-Grotesk Bold"/>
                  <a:sym typeface="Berthold Akzidenz-Grotesk Bold"/>
                </a:defRPr>
              </a:lvl1pPr>
            </a:lstStyle>
            <a:p>
              <a:pPr/>
              <a:r>
                <a:t>NEW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up"/>
          <p:cNvGrpSpPr/>
          <p:nvPr/>
        </p:nvGrpSpPr>
        <p:grpSpPr>
          <a:xfrm rot="2700000">
            <a:off x="21035120" y="781603"/>
            <a:ext cx="4420390" cy="725777"/>
            <a:chOff x="0" y="0"/>
            <a:chExt cx="4420388" cy="725775"/>
          </a:xfrm>
        </p:grpSpPr>
        <p:sp>
          <p:nvSpPr>
            <p:cNvPr id="226" name="Rectangle"/>
            <p:cNvSpPr/>
            <p:nvPr/>
          </p:nvSpPr>
          <p:spPr>
            <a:xfrm>
              <a:off x="0" y="0"/>
              <a:ext cx="4420389" cy="725776"/>
            </a:xfrm>
            <a:prstGeom prst="rect">
              <a:avLst/>
            </a:prstGeom>
            <a:solidFill>
              <a:srgbClr val="FD00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7" name="NEW"/>
            <p:cNvSpPr txBox="1"/>
            <p:nvPr/>
          </p:nvSpPr>
          <p:spPr>
            <a:xfrm>
              <a:off x="1696605" y="89837"/>
              <a:ext cx="1027177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Berthold Akzidenz-Grotesk Bold"/>
                  <a:ea typeface="Berthold Akzidenz-Grotesk Bold"/>
                  <a:cs typeface="Berthold Akzidenz-Grotesk Bold"/>
                  <a:sym typeface="Berthold Akzidenz-Grotesk Bold"/>
                </a:defRPr>
              </a:lvl1pPr>
            </a:lstStyle>
            <a:p>
              <a:pPr/>
              <a:r>
                <a:t>NEW</a:t>
              </a:r>
            </a:p>
          </p:txBody>
        </p:sp>
      </p:grpSp>
      <p:pic>
        <p:nvPicPr>
          <p:cNvPr id="229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6700" y="2305050"/>
            <a:ext cx="16230600" cy="9105900"/>
          </a:xfrm>
          <a:prstGeom prst="rect">
            <a:avLst/>
          </a:prstGeom>
          <a:ln w="12700">
            <a:solidFill>
              <a:srgbClr val="5E5E5E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upport for Open Sound Control…"/>
          <p:cNvSpPr txBox="1"/>
          <p:nvPr>
            <p:ph type="body" sz="half" idx="1"/>
          </p:nvPr>
        </p:nvSpPr>
        <p:spPr>
          <a:xfrm>
            <a:off x="829143" y="7052116"/>
            <a:ext cx="18281631" cy="635241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Support for Open Sound Control</a:t>
            </a:r>
          </a:p>
          <a:p>
            <a:pPr lvl="2"/>
            <a:r>
              <a:t>Create customizable buttons with user-defined size, position, and color.</a:t>
            </a:r>
          </a:p>
          <a:p>
            <a:pPr lvl="2"/>
            <a:r>
              <a:t>Trigger actions via Open Sound Control (OSC over TCP/UDP) or HTTP.</a:t>
            </a:r>
          </a:p>
          <a:p>
            <a:pPr lvl="2"/>
            <a:r>
              <a:t>Two-way OSC: TMxCore also reacts to incoming commands such as preset recall, loudness control, reference level, and mic gain.</a:t>
            </a:r>
          </a:p>
          <a:p>
            <a:pPr lvl="2"/>
            <a:r>
              <a:t>Actions is integrated in current buttons (Mute, Dim, etc.), too</a:t>
            </a:r>
          </a:p>
        </p:txBody>
      </p:sp>
      <p:sp>
        <p:nvSpPr>
          <p:cNvPr id="232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33" name="Action Instrument &amp; OSC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Action Instrument &amp; OSC</a:t>
            </a:r>
          </a:p>
        </p:txBody>
      </p:sp>
      <p:grpSp>
        <p:nvGrpSpPr>
          <p:cNvPr id="236" name="Group"/>
          <p:cNvGrpSpPr/>
          <p:nvPr/>
        </p:nvGrpSpPr>
        <p:grpSpPr>
          <a:xfrm rot="2700000">
            <a:off x="21035120" y="781603"/>
            <a:ext cx="4420390" cy="725777"/>
            <a:chOff x="0" y="0"/>
            <a:chExt cx="4420388" cy="725775"/>
          </a:xfrm>
        </p:grpSpPr>
        <p:sp>
          <p:nvSpPr>
            <p:cNvPr id="234" name="Rectangle"/>
            <p:cNvSpPr/>
            <p:nvPr/>
          </p:nvSpPr>
          <p:spPr>
            <a:xfrm>
              <a:off x="0" y="0"/>
              <a:ext cx="4420389" cy="725776"/>
            </a:xfrm>
            <a:prstGeom prst="rect">
              <a:avLst/>
            </a:prstGeom>
            <a:solidFill>
              <a:srgbClr val="FD00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5" name="NEW"/>
            <p:cNvSpPr txBox="1"/>
            <p:nvPr/>
          </p:nvSpPr>
          <p:spPr>
            <a:xfrm>
              <a:off x="1696605" y="89837"/>
              <a:ext cx="1027177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Berthold Akzidenz-Grotesk Bold"/>
                  <a:ea typeface="Berthold Akzidenz-Grotesk Bold"/>
                  <a:cs typeface="Berthold Akzidenz-Grotesk Bold"/>
                  <a:sym typeface="Berthold Akzidenz-Grotesk Bold"/>
                </a:defRPr>
              </a:lvl1pPr>
            </a:lstStyle>
            <a:p>
              <a:pPr/>
              <a:r>
                <a:t>NEW</a:t>
              </a:r>
            </a:p>
          </p:txBody>
        </p:sp>
      </p:grpSp>
      <p:pic>
        <p:nvPicPr>
          <p:cNvPr id="2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05758" y="5812893"/>
            <a:ext cx="3864490" cy="433144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TW’s latest high-end, high-performance broadcast and pro audio metering platfor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69900" indent="-469900" defTabSz="610870">
              <a:spcBef>
                <a:spcPts val="2200"/>
              </a:spcBef>
              <a:buBlip>
                <a:blip r:embed="rId2"/>
              </a:buBlip>
              <a:defRPr sz="3552"/>
            </a:pPr>
            <a:r>
              <a:t>RTW’s latest high-end, </a:t>
            </a: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high-performance</a:t>
            </a:r>
            <a:r>
              <a:t> broadcast and pro audio metering platform</a:t>
            </a:r>
          </a:p>
          <a:p>
            <a:pPr marL="469900" indent="-469900" defTabSz="610870">
              <a:spcBef>
                <a:spcPts val="2200"/>
              </a:spcBef>
              <a:buBlip>
                <a:blip r:embed="rId2"/>
              </a:buBlip>
              <a:defRPr sz="3552"/>
            </a:pP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AI-assisted </a:t>
            </a:r>
            <a:r>
              <a:t>tools for advanced dialog intelligibility analysis</a:t>
            </a:r>
          </a:p>
          <a:p>
            <a:pPr marL="469900" indent="-469900" defTabSz="610870">
              <a:spcBef>
                <a:spcPts val="2200"/>
              </a:spcBef>
              <a:buBlip>
                <a:blip r:embed="rId2"/>
              </a:buBlip>
              <a:defRPr sz="3552"/>
            </a:pP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Immersive</a:t>
            </a:r>
            <a:r>
              <a:t> audio metering for 5.1 surround and 7.1.4 formats - and beyond</a:t>
            </a:r>
          </a:p>
          <a:p>
            <a:pPr marL="469900" indent="-469900" defTabSz="610870">
              <a:spcBef>
                <a:spcPts val="2200"/>
              </a:spcBef>
              <a:buBlip>
                <a:blip r:embed="rId2"/>
              </a:buBlip>
              <a:defRPr sz="3552"/>
            </a:pPr>
            <a:r>
              <a:t>Fully </a:t>
            </a: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compliant</a:t>
            </a:r>
            <a:r>
              <a:t> suite of loudness and metering instruments</a:t>
            </a:r>
          </a:p>
          <a:p>
            <a:pPr marL="469900" indent="-469900" defTabSz="610870">
              <a:spcBef>
                <a:spcPts val="2200"/>
              </a:spcBef>
              <a:buBlip>
                <a:blip r:embed="rId2"/>
              </a:buBlip>
              <a:defRPr sz="3552"/>
            </a:pPr>
            <a:r>
              <a:t>Network display: view your meters in any browser, </a:t>
            </a: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anywhere</a:t>
            </a:r>
          </a:p>
          <a:p>
            <a:pPr marL="469900" indent="-469900" defTabSz="610870">
              <a:spcBef>
                <a:spcPts val="2200"/>
              </a:spcBef>
              <a:buBlip>
                <a:blip r:embed="rId2"/>
              </a:buBlip>
              <a:defRPr sz="3552"/>
            </a:pP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DisplayPort</a:t>
            </a:r>
            <a:r>
              <a:t> output for direct connection to any monitor - up to 4K: 3840 × 2160</a:t>
            </a:r>
          </a:p>
          <a:p>
            <a:pPr marL="469900" indent="-469900" defTabSz="610870">
              <a:spcBef>
                <a:spcPts val="2200"/>
              </a:spcBef>
              <a:buBlip>
                <a:blip r:embed="rId2"/>
              </a:buBlip>
              <a:defRPr sz="3552"/>
            </a:pP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Network</a:t>
            </a:r>
            <a:r>
              <a:t>-ready with RAVENNA®, AES67, ST 2110, Dante®, and traditional I/O options</a:t>
            </a:r>
          </a:p>
          <a:p>
            <a:pPr marL="469900" indent="-469900" defTabSz="610870">
              <a:spcBef>
                <a:spcPts val="2200"/>
              </a:spcBef>
              <a:buBlip>
                <a:blip r:embed="rId2"/>
              </a:buBlip>
              <a:defRPr sz="3552"/>
            </a:pPr>
            <a:r>
              <a:t>Designed for </a:t>
            </a: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modern</a:t>
            </a:r>
            <a:r>
              <a:t> </a:t>
            </a:r>
            <a:r>
              <a:rPr>
                <a:latin typeface="Berthold Akzidenz-Grotesk Bold"/>
                <a:ea typeface="Berthold Akzidenz-Grotesk Bold"/>
                <a:cs typeface="Berthold Akzidenz-Grotesk Bold"/>
                <a:sym typeface="Berthold Akzidenz-Grotesk Bold"/>
              </a:rPr>
              <a:t>workflows</a:t>
            </a:r>
          </a:p>
        </p:txBody>
      </p:sp>
      <p:sp>
        <p:nvSpPr>
          <p:cNvPr id="116" name="Background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Background</a:t>
            </a:r>
          </a:p>
        </p:txBody>
      </p:sp>
      <p:sp>
        <p:nvSpPr>
          <p:cNvPr id="117" name="What is it?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it?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Eyes on the Clock…"/>
          <p:cNvSpPr txBox="1"/>
          <p:nvPr>
            <p:ph type="body" sz="half" idx="1"/>
          </p:nvPr>
        </p:nvSpPr>
        <p:spPr>
          <a:xfrm>
            <a:off x="829143" y="7052116"/>
            <a:ext cx="14917769" cy="635241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Eyes on the Clock</a:t>
            </a:r>
          </a:p>
          <a:p>
            <a:pPr lvl="1"/>
            <a:r>
              <a:t>Provides an always-on wall-clock reference in a broadcaster-friendly design</a:t>
            </a:r>
          </a:p>
          <a:p>
            <a:pPr lvl="1"/>
            <a:r>
              <a:t>Offers four styles: digital, analog modern (no numbers), analog classic (with numbers), and broadcast focus with a red seconds ring</a:t>
            </a:r>
          </a:p>
          <a:p>
            <a:pPr lvl="1"/>
            <a:r>
              <a:t>Support for Offset (Time Zones)</a:t>
            </a:r>
          </a:p>
          <a:p>
            <a:pPr lvl="1"/>
            <a:r>
              <a:t>Ensures maximum readability and flexibility, integrating accurate time display directly into the monitoring workflow</a:t>
            </a:r>
          </a:p>
        </p:txBody>
      </p:sp>
      <p:sp>
        <p:nvSpPr>
          <p:cNvPr id="240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41" name="Wall Clock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Wall Clock</a:t>
            </a:r>
          </a:p>
        </p:txBody>
      </p:sp>
      <p:grpSp>
        <p:nvGrpSpPr>
          <p:cNvPr id="244" name="Group"/>
          <p:cNvGrpSpPr/>
          <p:nvPr/>
        </p:nvGrpSpPr>
        <p:grpSpPr>
          <a:xfrm rot="2700000">
            <a:off x="21035120" y="781603"/>
            <a:ext cx="4420390" cy="725777"/>
            <a:chOff x="0" y="0"/>
            <a:chExt cx="4420388" cy="725775"/>
          </a:xfrm>
        </p:grpSpPr>
        <p:sp>
          <p:nvSpPr>
            <p:cNvPr id="242" name="Rectangle"/>
            <p:cNvSpPr/>
            <p:nvPr/>
          </p:nvSpPr>
          <p:spPr>
            <a:xfrm>
              <a:off x="0" y="0"/>
              <a:ext cx="4420389" cy="725776"/>
            </a:xfrm>
            <a:prstGeom prst="rect">
              <a:avLst/>
            </a:prstGeom>
            <a:solidFill>
              <a:srgbClr val="FD00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3" name="NEW"/>
            <p:cNvSpPr txBox="1"/>
            <p:nvPr/>
          </p:nvSpPr>
          <p:spPr>
            <a:xfrm>
              <a:off x="1696605" y="89837"/>
              <a:ext cx="1027177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Berthold Akzidenz-Grotesk Bold"/>
                  <a:ea typeface="Berthold Akzidenz-Grotesk Bold"/>
                  <a:cs typeface="Berthold Akzidenz-Grotesk Bold"/>
                  <a:sym typeface="Berthold Akzidenz-Grotesk Bold"/>
                </a:defRPr>
              </a:lvl1pPr>
            </a:lstStyle>
            <a:p>
              <a:pPr/>
              <a:r>
                <a:t>NEW</a:t>
              </a:r>
            </a:p>
          </p:txBody>
        </p:sp>
      </p:grpSp>
      <p:pic>
        <p:nvPicPr>
          <p:cNvPr id="245" name="Timezone Clock.bmp" descr="Timezone Clock.bm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11870" y="3688807"/>
            <a:ext cx="8370731" cy="4708536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roup"/>
          <p:cNvGrpSpPr/>
          <p:nvPr/>
        </p:nvGrpSpPr>
        <p:grpSpPr>
          <a:xfrm rot="2700000">
            <a:off x="21035120" y="781603"/>
            <a:ext cx="4420390" cy="725777"/>
            <a:chOff x="0" y="0"/>
            <a:chExt cx="4420388" cy="725775"/>
          </a:xfrm>
        </p:grpSpPr>
        <p:sp>
          <p:nvSpPr>
            <p:cNvPr id="247" name="Rectangle"/>
            <p:cNvSpPr/>
            <p:nvPr/>
          </p:nvSpPr>
          <p:spPr>
            <a:xfrm>
              <a:off x="0" y="0"/>
              <a:ext cx="4420389" cy="725776"/>
            </a:xfrm>
            <a:prstGeom prst="rect">
              <a:avLst/>
            </a:prstGeom>
            <a:solidFill>
              <a:srgbClr val="FD00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8" name="NEW"/>
            <p:cNvSpPr txBox="1"/>
            <p:nvPr/>
          </p:nvSpPr>
          <p:spPr>
            <a:xfrm>
              <a:off x="1696605" y="89837"/>
              <a:ext cx="1027177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Berthold Akzidenz-Grotesk Bold"/>
                  <a:ea typeface="Berthold Akzidenz-Grotesk Bold"/>
                  <a:cs typeface="Berthold Akzidenz-Grotesk Bold"/>
                  <a:sym typeface="Berthold Akzidenz-Grotesk Bold"/>
                </a:defRPr>
              </a:lvl1pPr>
            </a:lstStyle>
            <a:p>
              <a:pPr/>
              <a:r>
                <a:t>NEW</a:t>
              </a:r>
            </a:p>
          </p:txBody>
        </p:sp>
      </p:grpSp>
      <p:pic>
        <p:nvPicPr>
          <p:cNvPr id="250" name="matrix_correlator.mov" descr="matrix_correlator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22145" y="794373"/>
            <a:ext cx="6743172" cy="6743172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Matrix Correlator"/>
          <p:cNvSpPr txBox="1"/>
          <p:nvPr/>
        </p:nvSpPr>
        <p:spPr>
          <a:xfrm>
            <a:off x="3054540" y="6759426"/>
            <a:ext cx="227838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400">
                <a:solidFill>
                  <a:srgbClr val="929292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Matrix Correlator</a:t>
            </a:r>
          </a:p>
        </p:txBody>
      </p:sp>
      <p:pic>
        <p:nvPicPr>
          <p:cNvPr id="252" name="polarscope.mov" descr="polarscope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9532532" y="784615"/>
            <a:ext cx="5871316" cy="5871316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Polar Scope"/>
          <p:cNvSpPr txBox="1"/>
          <p:nvPr/>
        </p:nvSpPr>
        <p:spPr>
          <a:xfrm>
            <a:off x="11610629" y="6759426"/>
            <a:ext cx="17151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400">
                <a:solidFill>
                  <a:srgbClr val="929292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Polar Scope</a:t>
            </a:r>
          </a:p>
        </p:txBody>
      </p:sp>
      <p:pic>
        <p:nvPicPr>
          <p:cNvPr id="254" name="Ratio.mov" descr="Ratio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7250838" y="784355"/>
            <a:ext cx="2897396" cy="769017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55" name="Ratio"/>
          <p:cNvSpPr txBox="1"/>
          <p:nvPr/>
        </p:nvSpPr>
        <p:spPr>
          <a:xfrm>
            <a:off x="18231265" y="8564352"/>
            <a:ext cx="936544" cy="558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400">
                <a:solidFill>
                  <a:srgbClr val="929292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Ratio</a:t>
            </a:r>
          </a:p>
        </p:txBody>
      </p:sp>
      <p:pic>
        <p:nvPicPr>
          <p:cNvPr id="256" name="lfe_bleed.mov" descr="lfe_bleed.mov"/>
          <p:cNvPicPr>
            <a:picLocks noChangeAspect="0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21534448" y="2708765"/>
            <a:ext cx="1775036" cy="7987661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LFE Bleed"/>
          <p:cNvSpPr txBox="1"/>
          <p:nvPr/>
        </p:nvSpPr>
        <p:spPr>
          <a:xfrm>
            <a:off x="21685264" y="10808935"/>
            <a:ext cx="14734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400">
                <a:solidFill>
                  <a:srgbClr val="929292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LFE Bleed</a:t>
            </a:r>
          </a:p>
        </p:txBody>
      </p:sp>
      <p:pic>
        <p:nvPicPr>
          <p:cNvPr id="258" name="clock.mov" descr="clock.mov"/>
          <p:cNvPicPr>
            <a:picLocks noChangeAspect="0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>
            <a:extLst/>
          </a:blip>
          <a:stretch>
            <a:fillRect/>
          </a:stretch>
        </p:blipFill>
        <p:spPr>
          <a:xfrm>
            <a:off x="10325452" y="8304400"/>
            <a:ext cx="4629204" cy="4166284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Clock"/>
          <p:cNvSpPr txBox="1"/>
          <p:nvPr/>
        </p:nvSpPr>
        <p:spPr>
          <a:xfrm>
            <a:off x="12206018" y="12563108"/>
            <a:ext cx="8680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400">
                <a:solidFill>
                  <a:srgbClr val="929292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Clock</a:t>
            </a:r>
          </a:p>
        </p:txBody>
      </p:sp>
      <p:pic>
        <p:nvPicPr>
          <p:cNvPr id="260" name="5 - SI NEW.png" descr="5 - SI NEW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75757" y="7885746"/>
            <a:ext cx="8212020" cy="461926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61" name="Dialog Intelligibility"/>
          <p:cNvSpPr txBox="1"/>
          <p:nvPr/>
        </p:nvSpPr>
        <p:spPr>
          <a:xfrm>
            <a:off x="3725076" y="12579768"/>
            <a:ext cx="251338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400">
                <a:solidFill>
                  <a:srgbClr val="929292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Dialog Intelligibility</a:t>
            </a:r>
          </a:p>
        </p:txBody>
      </p:sp>
      <p:sp>
        <p:nvSpPr>
          <p:cNvPr id="262" name="Action: OSC"/>
          <p:cNvSpPr txBox="1"/>
          <p:nvPr/>
        </p:nvSpPr>
        <p:spPr>
          <a:xfrm>
            <a:off x="17414499" y="12579768"/>
            <a:ext cx="180807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400">
                <a:solidFill>
                  <a:srgbClr val="929292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Action: OSC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6883895" y="9273792"/>
            <a:ext cx="2869281" cy="321598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6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16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16" fill="hold"/>
                                        <p:tgtEl>
                                          <p:spTgt spid="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32"/>
                            </p:stCondLst>
                            <p:childTnLst>
                              <p:par>
                                <p:cTn id="11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33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765"/>
                            </p:stCondLst>
                            <p:childTnLst>
                              <p:par>
                                <p:cTn id="14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16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881"/>
                            </p:stCondLst>
                            <p:childTnLst>
                              <p:par>
                                <p:cTn id="17" presetClass="mediacall" nodeType="after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99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250"/>
                </p:tgtEl>
              </p:cMediaNode>
            </p:video>
            <p:seq concurrent="1" prevAc="none" nextAc="seek">
              <p:cTn id="20" evtFilter="cancelBubble" nodeType="interactiveSeq" restart="whenNotActive" fill="hold">
                <p:stCondLst>
                  <p:cond delay="0" evt="onClick">
                    <p:tgtEl>
                      <p:spTgt spid="2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0"/>
                  </p:tgtEl>
                </p:cond>
              </p:nextCondLst>
            </p:seq>
            <p:video fullScrn="0">
              <p:cMediaNode mute="0" showWhenStopped="1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252"/>
                </p:tgtEl>
              </p:cMediaNode>
            </p:video>
            <p:seq concurrent="1" prevAc="none" nextAc="seek">
              <p:cTn id="26" evtFilter="cancelBubble" nodeType="interactiveSeq" restart="whenNotActive" fill="hold">
                <p:stCondLst>
                  <p:cond delay="0" evt="onClick">
                    <p:tgtEl>
                      <p:spTgt spid="25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2"/>
                  </p:tgtEl>
                </p:cond>
              </p:nextCondLst>
            </p:seq>
            <p:video fullScrn="0">
              <p:cMediaNode mute="0" showWhenStopped="1" numSld="1" vol="100000">
                <p:cTn id="31" fill="hold" display="0">
                  <p:stCondLst>
                    <p:cond delay="indefinite"/>
                  </p:stCondLst>
                </p:cTn>
                <p:tgtEl>
                  <p:spTgt spid="254"/>
                </p:tgtEl>
              </p:cMediaNode>
            </p:video>
            <p:seq concurrent="1" prevAc="none" nextAc="seek">
              <p:cTn id="32" evtFilter="cancelBubble" nodeType="interactiveSeq" restart="whenNotActive" fill="hold">
                <p:stCondLst>
                  <p:cond delay="0" evt="onClick">
                    <p:tgtEl>
                      <p:spTgt spid="2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4"/>
                  </p:tgtEl>
                </p:cond>
              </p:nextCondLst>
            </p:seq>
            <p:video fullScrn="0">
              <p:cMediaNode mute="0" showWhenStopped="1" numSld="1" vol="100000">
                <p:cTn id="37" fill="hold" display="0">
                  <p:stCondLst>
                    <p:cond delay="indefinite"/>
                  </p:stCondLst>
                </p:cTn>
                <p:tgtEl>
                  <p:spTgt spid="256"/>
                </p:tgtEl>
              </p:cMediaNode>
            </p:video>
            <p:seq concurrent="1" prevAc="none" nextAc="seek">
              <p:cTn id="38" evtFilter="cancelBubble" nodeType="interactiveSeq" restart="whenNotActive" fill="hold">
                <p:stCondLst>
                  <p:cond delay="0" evt="onClick">
                    <p:tgtEl>
                      <p:spTgt spid="2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6"/>
                  </p:tgtEl>
                </p:cond>
              </p:nextCondLst>
            </p:seq>
            <p:video fullScrn="0">
              <p:cMediaNode mute="0" showWhenStopped="1" numSld="1" vol="100000">
                <p:cTn id="43" fill="hold" display="0">
                  <p:stCondLst>
                    <p:cond delay="indefinite"/>
                  </p:stCondLst>
                </p:cTn>
                <p:tgtEl>
                  <p:spTgt spid="258"/>
                </p:tgtEl>
              </p:cMediaNode>
            </p:video>
            <p:seq concurrent="1" prevAc="none" nextAc="seek">
              <p:cTn id="44" evtFilter="cancelBubble" nodeType="interactiveSeq" restart="whenNotActive" fill="hold">
                <p:stCondLst>
                  <p:cond delay="0" evt="onClick">
                    <p:tgtEl>
                      <p:spTgt spid="2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Advanced dialog-gated loudness and dialog intelligibility measurements may add up to 2 seconds of latency, required for reliable detec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Advanced dialog-gated loudness and dialog intelligibility measurements may add up to 2 seconds of latency, required for reliable detection</a:t>
            </a:r>
          </a:p>
          <a:p>
            <a:pPr>
              <a:buBlip>
                <a:blip r:embed="rId2"/>
              </a:buBlip>
            </a:pPr>
            <a:r>
              <a:t>RTW’s metering engine features built-in delay compensation to keep all meters visually aligned</a:t>
            </a:r>
          </a:p>
          <a:p>
            <a:pPr>
              <a:buBlip>
                <a:blip r:embed="rId2"/>
              </a:buBlip>
            </a:pPr>
            <a:r>
              <a:t>Audio outputs (new) remain time-aligned, ensuring playback corresponds precisely with the display</a:t>
            </a:r>
          </a:p>
          <a:p>
            <a:pPr>
              <a:buBlip>
                <a:blip r:embed="rId2"/>
              </a:buBlip>
            </a:pPr>
            <a:r>
              <a:t>Good for comparison</a:t>
            </a:r>
          </a:p>
        </p:txBody>
      </p:sp>
      <p:sp>
        <p:nvSpPr>
          <p:cNvPr id="266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67" name="Delay Compensation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Delay Compensation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600"/>
                                        <p:tgtEl>
                                          <p:spTgt spid="2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6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600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600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600"/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Eyes on your Audio from Everywher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Eyes on your Audio from Everywhere</a:t>
            </a:r>
          </a:p>
          <a:p>
            <a:pPr lvl="1"/>
            <a:r>
              <a:t>View real-time audio measurements anywhere on the local network using a standard web browser, without extra hardware</a:t>
            </a:r>
          </a:p>
          <a:p>
            <a:pPr lvl="1"/>
            <a:r>
              <a:t>“Local network” = any location on the planet with a VPN connection</a:t>
            </a:r>
          </a:p>
          <a:p>
            <a:pPr lvl="1"/>
            <a:r>
              <a:t>Monitor flexibly from control rooms, production suites, or multiple workstations</a:t>
            </a:r>
          </a:p>
          <a:p>
            <a:pPr lvl="1"/>
            <a:r>
              <a:t>Expand with additional licenses, each adding a new metering instance (screen) to your setup</a:t>
            </a:r>
          </a:p>
          <a:p>
            <a:pPr lvl="1"/>
            <a:r>
              <a:t>Latency: 1 frame (20ms) plus network latency</a:t>
            </a:r>
          </a:p>
        </p:txBody>
      </p:sp>
      <p:sp>
        <p:nvSpPr>
          <p:cNvPr id="270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71" name="Network Display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Network Display</a:t>
            </a:r>
          </a:p>
        </p:txBody>
      </p:sp>
      <p:pic>
        <p:nvPicPr>
          <p:cNvPr id="272" name="TMxCore_Network_Display_445px.png" descr="TMxCore_Network_Display_445p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06712" y="1076437"/>
            <a:ext cx="7219338" cy="61486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75" name="Rack Mount Kit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Rack Mount Kit</a:t>
            </a:r>
          </a:p>
        </p:txBody>
      </p:sp>
      <p:pic>
        <p:nvPicPr>
          <p:cNvPr id="276" name="TMxCore_perspective_front_19-1U_frei_1110px.png" descr="TMxCore_perspective_front_19-1U_frei_1110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753" y="7968913"/>
            <a:ext cx="23594494" cy="4315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Who will benefit from TMxCore?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Who will benefit from TMxCore?</a:t>
            </a:r>
          </a:p>
        </p:txBody>
      </p:sp>
      <p:sp>
        <p:nvSpPr>
          <p:cNvPr id="279" name="Customers &amp; Applications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Customers &amp; Applications</a:t>
            </a:r>
          </a:p>
        </p:txBody>
      </p:sp>
      <p:sp>
        <p:nvSpPr>
          <p:cNvPr id="280" name="Title"/>
          <p:cNvSpPr/>
          <p:nvPr>
            <p:ph type="body" idx="23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pPr/>
            <a:r>
              <a:t>Title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Versatile connectivity: Supports Ravenna, AES67, and ST2110 networks for seamless integration in modern broadcast environment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Versatile connectivity: Supports Ravenna, AES67, and ST2110 networks for seamless integration in modern broadcast environments.</a:t>
            </a:r>
          </a:p>
          <a:p>
            <a:pPr>
              <a:buBlip>
                <a:blip r:embed="rId2"/>
              </a:buBlip>
            </a:pPr>
            <a:r>
              <a:t>Comprehensive monitoring: Equipped with robust loudness tools to handle live broadcasts from sports and music to news.</a:t>
            </a:r>
          </a:p>
          <a:p>
            <a:pPr>
              <a:buBlip>
                <a:blip r:embed="rId2"/>
              </a:buBlip>
            </a:pPr>
            <a:r>
              <a:t>Trusted compliance: Ensures adherence to international loudness standards, delivering consistent, high-quality audio.</a:t>
            </a:r>
          </a:p>
        </p:txBody>
      </p:sp>
      <p:sp>
        <p:nvSpPr>
          <p:cNvPr id="283" name="Application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Applications</a:t>
            </a:r>
          </a:p>
        </p:txBody>
      </p:sp>
      <p:sp>
        <p:nvSpPr>
          <p:cNvPr id="284" name="Broadcast: Live Sports, Music, News"/>
          <p:cNvSpPr txBox="1"/>
          <p:nvPr>
            <p:ph type="body" idx="22"/>
          </p:nvPr>
        </p:nvSpPr>
        <p:spPr>
          <a:xfrm>
            <a:off x="1117031" y="3198239"/>
            <a:ext cx="13172228" cy="1905001"/>
          </a:xfrm>
          <a:prstGeom prst="rect">
            <a:avLst/>
          </a:prstGeom>
        </p:spPr>
        <p:txBody>
          <a:bodyPr/>
          <a:lstStyle/>
          <a:p>
            <a:pPr/>
            <a:r>
              <a:t>Broadcast: Live Sports, Music, News</a:t>
            </a:r>
          </a:p>
        </p:txBody>
      </p:sp>
      <p:pic>
        <p:nvPicPr>
          <p:cNvPr id="285" name="live_sports.png" descr="live_sport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85143" y="1987636"/>
            <a:ext cx="8678057" cy="488140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Immersive-ready: Advanced metering tools tailored for immersive audio and dialog intelligibility on Dante® audio network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Immersive-ready: Advanced metering tools tailored for immersive audio and dialog intelligibility on Dante® audio networks.</a:t>
            </a:r>
          </a:p>
          <a:p>
            <a:pPr>
              <a:buBlip>
                <a:blip r:embed="rId2"/>
              </a:buBlip>
            </a:pPr>
            <a:r>
              <a:t>Standards compliance: Simplifies adherence to international loudness regulations such as EBU R128 and ATSC A/85 (CALM).</a:t>
            </a:r>
          </a:p>
          <a:p>
            <a:pPr>
              <a:buBlip>
                <a:blip r:embed="rId2"/>
              </a:buBlip>
            </a:pPr>
            <a:r>
              <a:t>Delivery assurance: Meets streaming platform requirements, including specifications from Netflix.</a:t>
            </a:r>
          </a:p>
        </p:txBody>
      </p:sp>
      <p:sp>
        <p:nvSpPr>
          <p:cNvPr id="288" name="Application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Applications</a:t>
            </a:r>
          </a:p>
        </p:txBody>
      </p:sp>
      <p:sp>
        <p:nvSpPr>
          <p:cNvPr id="289" name="Post Production and Cinema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Post Production and Cinema</a:t>
            </a:r>
          </a:p>
        </p:txBody>
      </p:sp>
      <p:pic>
        <p:nvPicPr>
          <p:cNvPr id="290" name="2 - Atmos.png" descr="2 - Atmo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25022" y="1234867"/>
            <a:ext cx="9920655" cy="6140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AoIP integration: Designed for installations in stadiums, theaters, houses of worship, and event space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AoIP integration: Designed for installations in stadiums, theaters, houses of worship, and event spaces.</a:t>
            </a:r>
          </a:p>
          <a:p>
            <a:pPr>
              <a:buBlip>
                <a:blip r:embed="rId2"/>
              </a:buBlip>
            </a:pPr>
            <a:r>
              <a:t>Comprehensive toolkit: Provides a full suite of metering instruments for professional audio monitoring.</a:t>
            </a:r>
          </a:p>
          <a:p>
            <a:pPr>
              <a:buBlip>
                <a:blip r:embed="rId2"/>
              </a:buBlip>
            </a:pPr>
            <a:r>
              <a:t>Audience focus: Empowers engineers to optimize performance and deliver an enhanced listening experience.</a:t>
            </a:r>
          </a:p>
        </p:txBody>
      </p:sp>
      <p:sp>
        <p:nvSpPr>
          <p:cNvPr id="293" name="Application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Applications</a:t>
            </a:r>
          </a:p>
        </p:txBody>
      </p:sp>
      <p:sp>
        <p:nvSpPr>
          <p:cNvPr id="294" name="Installed Sound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Installed Sound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creenless flexibility: A compact, display-independent platform that integrates seamlessly while leaving full visual control to console manufacturer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Screenless flexibility: A compact, display-independent platform that integrates seamlessly while leaving full visual control to console manufacturers.</a:t>
            </a:r>
          </a:p>
          <a:p>
            <a:pPr>
              <a:buBlip>
                <a:blip r:embed="rId2"/>
              </a:buBlip>
            </a:pPr>
            <a:r>
              <a:t>Future-ready performance: Equipped with powerful CPU and RAM resources to handle loudness, dialog intelligibility, and immersive audio standards.</a:t>
            </a:r>
          </a:p>
          <a:p>
            <a:pPr>
              <a:buBlip>
                <a:blip r:embed="rId2"/>
              </a:buBlip>
            </a:pPr>
            <a:r>
              <a:t>Trusted integration: Standardized I/O, network connectivity, scalable licensing, and RTW’s proven quality ensure reliability without compromise.</a:t>
            </a:r>
          </a:p>
        </p:txBody>
      </p:sp>
      <p:sp>
        <p:nvSpPr>
          <p:cNvPr id="297" name="Application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Applications</a:t>
            </a:r>
          </a:p>
        </p:txBody>
      </p:sp>
      <p:sp>
        <p:nvSpPr>
          <p:cNvPr id="298" name="OEM: Broadcast Consoles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OEM: Broadcast Consoles</a:t>
            </a:r>
          </a:p>
        </p:txBody>
      </p:sp>
      <p:pic>
        <p:nvPicPr>
          <p:cNvPr id="299" name="Calrec_Argo_RTW.jpg" descr="Calrec_Argo_RTW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09376" y="1606073"/>
            <a:ext cx="9046094" cy="5089333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onnection Line"/>
          <p:cNvSpPr/>
          <p:nvPr/>
        </p:nvSpPr>
        <p:spPr>
          <a:xfrm>
            <a:off x="16892270" y="3394709"/>
            <a:ext cx="3531870" cy="2898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20" name="User Configurable 5” Touch Display"/>
          <p:cNvSpPr txBox="1"/>
          <p:nvPr/>
        </p:nvSpPr>
        <p:spPr>
          <a:xfrm>
            <a:off x="16187228" y="2277083"/>
            <a:ext cx="795688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Berthold Akzidenz-Grotesk Light"/>
                <a:ea typeface="Berthold Akzidenz-Grotesk Light"/>
                <a:cs typeface="Berthold Akzidenz-Grotesk Light"/>
                <a:sym typeface="Berthold Akzidenz-Grotesk Light"/>
              </a:defRPr>
            </a:lvl1pPr>
          </a:lstStyle>
          <a:p>
            <a:pPr/>
            <a:r>
              <a:t>User Configurable 5” Touch Display</a:t>
            </a:r>
          </a:p>
        </p:txBody>
      </p:sp>
      <p:sp>
        <p:nvSpPr>
          <p:cNvPr id="121" name="Text"/>
          <p:cNvSpPr txBox="1"/>
          <p:nvPr/>
        </p:nvSpPr>
        <p:spPr>
          <a:xfrm>
            <a:off x="-22086570" y="-14732001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22" name="core.535-1.png" descr="core.535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82454" y="-6751033"/>
            <a:ext cx="43548908" cy="27218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uper simple licensing structur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Super simple licensing structure</a:t>
            </a:r>
          </a:p>
          <a:p>
            <a:pPr>
              <a:buBlip>
                <a:blip r:embed="rId2"/>
              </a:buBlip>
            </a:pPr>
            <a:r>
              <a:t>Basic version contains what most need</a:t>
            </a:r>
          </a:p>
          <a:p>
            <a:pPr>
              <a:buBlip>
                <a:blip r:embed="rId2"/>
              </a:buBlip>
            </a:pPr>
            <a:r>
              <a:t>Three licenses: Immersive, Dialog Intelligibility, Extra Screen Displays</a:t>
            </a:r>
          </a:p>
          <a:p>
            <a:pPr>
              <a:buBlip>
                <a:blip r:embed="rId2"/>
              </a:buBlip>
            </a:pPr>
            <a:r>
              <a:t>Pricing equals that of a classic TM with relevant tools</a:t>
            </a:r>
          </a:p>
        </p:txBody>
      </p:sp>
      <p:sp>
        <p:nvSpPr>
          <p:cNvPr id="302" name="Market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Market</a:t>
            </a:r>
          </a:p>
        </p:txBody>
      </p:sp>
      <p:sp>
        <p:nvSpPr>
          <p:cNvPr id="303" name="Licenses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Licenses</a:t>
            </a:r>
          </a:p>
        </p:txBody>
      </p:sp>
      <p:pic>
        <p:nvPicPr>
          <p:cNvPr id="304" name="core.535-1.png" descr="core.535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86349" y="-1628771"/>
            <a:ext cx="22203458" cy="13877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till Available…"/>
          <p:cNvSpPr txBox="1"/>
          <p:nvPr>
            <p:ph type="body" sz="half" idx="1"/>
          </p:nvPr>
        </p:nvSpPr>
        <p:spPr>
          <a:xfrm>
            <a:off x="829143" y="7052116"/>
            <a:ext cx="19963410" cy="635241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Still Available</a:t>
            </a:r>
          </a:p>
          <a:p>
            <a:pPr>
              <a:buBlip>
                <a:blip r:embed="rId2"/>
              </a:buBlip>
            </a:pPr>
            <a:r>
              <a:t>All versions</a:t>
            </a:r>
          </a:p>
          <a:p>
            <a:pPr>
              <a:buBlip>
                <a:blip r:embed="rId2"/>
              </a:buBlip>
            </a:pPr>
            <a:r>
              <a:t>Including OEM Versions</a:t>
            </a:r>
          </a:p>
        </p:txBody>
      </p:sp>
      <p:sp>
        <p:nvSpPr>
          <p:cNvPr id="307" name="Statu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Status</a:t>
            </a:r>
          </a:p>
        </p:txBody>
      </p:sp>
      <p:sp>
        <p:nvSpPr>
          <p:cNvPr id="308" name="Classic TouchMonitor TM7/TM9?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Classic TouchMonitor TM7/TM9?</a:t>
            </a:r>
          </a:p>
        </p:txBody>
      </p:sp>
      <p:pic>
        <p:nvPicPr>
          <p:cNvPr id="309" name="TM9_Immersive_front_1110x570px.png" descr="TM9_Immersive_front_1110x570p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46225" y="1874901"/>
            <a:ext cx="15612987" cy="8017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Read Mor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Read More</a:t>
            </a:r>
          </a:p>
        </p:txBody>
      </p:sp>
      <p:sp>
        <p:nvSpPr>
          <p:cNvPr id="312" name="Product Page"/>
          <p:cNvSpPr txBox="1"/>
          <p:nvPr>
            <p:ph type="body" idx="22"/>
          </p:nvPr>
        </p:nvSpPr>
        <p:spPr>
          <a:xfrm>
            <a:off x="1117031" y="3198239"/>
            <a:ext cx="12017655" cy="1003301"/>
          </a:xfrm>
          <a:prstGeom prst="rect">
            <a:avLst/>
          </a:prstGeom>
        </p:spPr>
        <p:txBody>
          <a:bodyPr/>
          <a:lstStyle/>
          <a:p>
            <a:pPr/>
            <a:r>
              <a:t>Product Page</a:t>
            </a:r>
          </a:p>
        </p:txBody>
      </p:sp>
      <p:sp>
        <p:nvSpPr>
          <p:cNvPr id="313" name="TMxCore Product Page"/>
          <p:cNvSpPr txBox="1"/>
          <p:nvPr/>
        </p:nvSpPr>
        <p:spPr>
          <a:xfrm>
            <a:off x="10226802" y="9853377"/>
            <a:ext cx="393039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TMxCore Product Page</a:t>
            </a:r>
          </a:p>
        </p:txBody>
      </p:sp>
      <p:pic>
        <p:nvPicPr>
          <p:cNvPr id="314" name="QR Code.png" descr="QR Co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1500" y="4265039"/>
            <a:ext cx="5461000" cy="546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onnection Line"/>
          <p:cNvSpPr/>
          <p:nvPr/>
        </p:nvSpPr>
        <p:spPr>
          <a:xfrm>
            <a:off x="16892270" y="3394709"/>
            <a:ext cx="3531870" cy="2898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26" name="User Configurable 5” Touch Display"/>
          <p:cNvSpPr txBox="1"/>
          <p:nvPr/>
        </p:nvSpPr>
        <p:spPr>
          <a:xfrm>
            <a:off x="16187228" y="2277083"/>
            <a:ext cx="795688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Berthold Akzidenz-Grotesk Light"/>
                <a:ea typeface="Berthold Akzidenz-Grotesk Light"/>
                <a:cs typeface="Berthold Akzidenz-Grotesk Light"/>
                <a:sym typeface="Berthold Akzidenz-Grotesk Light"/>
              </a:defRPr>
            </a:lvl1pPr>
          </a:lstStyle>
          <a:p>
            <a:pPr/>
            <a:r>
              <a:t>User Configurable 5” Touch Display</a:t>
            </a:r>
          </a:p>
        </p:txBody>
      </p:sp>
      <p:sp>
        <p:nvSpPr>
          <p:cNvPr id="127" name="Text"/>
          <p:cNvSpPr txBox="1"/>
          <p:nvPr/>
        </p:nvSpPr>
        <p:spPr>
          <a:xfrm>
            <a:off x="-22086570" y="-14732001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28" name="230018NR_rear_rendering_brighter.png" descr="230018NR_rear_rendering_bright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2780" y="4256556"/>
            <a:ext cx="16395233" cy="373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Audio Over IP / Traditional Digital or Analog I/O"/>
          <p:cNvSpPr txBox="1"/>
          <p:nvPr/>
        </p:nvSpPr>
        <p:spPr>
          <a:xfrm>
            <a:off x="4254808" y="2651167"/>
            <a:ext cx="8094727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pPr/>
            <a:r>
              <a:t>Audio Over IP / Traditional Digital or Analog I/O</a:t>
            </a:r>
          </a:p>
        </p:txBody>
      </p:sp>
      <p:sp>
        <p:nvSpPr>
          <p:cNvPr id="130" name="USB for touchscreen, mouse/keyboard, harddrive"/>
          <p:cNvSpPr txBox="1"/>
          <p:nvPr/>
        </p:nvSpPr>
        <p:spPr>
          <a:xfrm>
            <a:off x="14007680" y="1325178"/>
            <a:ext cx="8554594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pPr/>
            <a:r>
              <a:t>USB for touchscreen, mouse/keyboard, harddrive</a:t>
            </a:r>
          </a:p>
        </p:txBody>
      </p:sp>
      <p:sp>
        <p:nvSpPr>
          <p:cNvPr id="131" name="LAN connection for network display, control, OSC"/>
          <p:cNvSpPr txBox="1"/>
          <p:nvPr/>
        </p:nvSpPr>
        <p:spPr>
          <a:xfrm>
            <a:off x="6093958" y="9242324"/>
            <a:ext cx="8582026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pPr/>
            <a:r>
              <a:t>LAN connection for network display, control, OSC</a:t>
            </a:r>
          </a:p>
        </p:txBody>
      </p:sp>
      <p:sp>
        <p:nvSpPr>
          <p:cNvPr id="132" name="DisplayPort for external display (4K: 3840 × 2160)"/>
          <p:cNvSpPr txBox="1"/>
          <p:nvPr/>
        </p:nvSpPr>
        <p:spPr>
          <a:xfrm>
            <a:off x="7924038" y="10529914"/>
            <a:ext cx="8535925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b="0">
                <a:solidFill>
                  <a:srgbClr val="FFFFFF"/>
                </a:solidFill>
              </a:defRPr>
            </a:lvl1pPr>
          </a:lstStyle>
          <a:p>
            <a:pPr/>
            <a:r>
              <a:t>DisplayPort for external display (4K: 3840 × 2160)</a:t>
            </a:r>
          </a:p>
        </p:txBody>
      </p:sp>
      <p:sp>
        <p:nvSpPr>
          <p:cNvPr id="133" name="GPIO for external control"/>
          <p:cNvSpPr txBox="1"/>
          <p:nvPr/>
        </p:nvSpPr>
        <p:spPr>
          <a:xfrm>
            <a:off x="13270813" y="11817502"/>
            <a:ext cx="4354450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pPr/>
            <a:r>
              <a:t>GPIO for external control</a:t>
            </a:r>
          </a:p>
        </p:txBody>
      </p:sp>
      <p:sp>
        <p:nvSpPr>
          <p:cNvPr id="134" name="Line"/>
          <p:cNvSpPr/>
          <p:nvPr/>
        </p:nvSpPr>
        <p:spPr>
          <a:xfrm flipV="1">
            <a:off x="8946847" y="3353755"/>
            <a:ext cx="1" cy="72390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5" name="Line"/>
          <p:cNvSpPr/>
          <p:nvPr/>
        </p:nvSpPr>
        <p:spPr>
          <a:xfrm flipV="1">
            <a:off x="13699066" y="1632581"/>
            <a:ext cx="1" cy="2445075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6" name="Line"/>
          <p:cNvSpPr/>
          <p:nvPr/>
        </p:nvSpPr>
        <p:spPr>
          <a:xfrm flipV="1">
            <a:off x="15083971" y="8167563"/>
            <a:ext cx="1" cy="1286789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7" name="Line"/>
          <p:cNvSpPr/>
          <p:nvPr/>
        </p:nvSpPr>
        <p:spPr>
          <a:xfrm flipV="1">
            <a:off x="16623695" y="8167563"/>
            <a:ext cx="1" cy="2697655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8" name="Line"/>
          <p:cNvSpPr/>
          <p:nvPr/>
        </p:nvSpPr>
        <p:spPr>
          <a:xfrm flipV="1">
            <a:off x="17989248" y="8165652"/>
            <a:ext cx="1" cy="3913525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USB, GPIO, LAN Control, DisplayPort…"/>
          <p:cNvSpPr txBox="1"/>
          <p:nvPr>
            <p:ph type="body" sz="quarter" idx="1"/>
          </p:nvPr>
        </p:nvSpPr>
        <p:spPr>
          <a:xfrm>
            <a:off x="829143" y="7052116"/>
            <a:ext cx="9796914" cy="6352415"/>
          </a:xfrm>
          <a:prstGeom prst="rect">
            <a:avLst/>
          </a:prstGeom>
        </p:spPr>
        <p:txBody>
          <a:bodyPr/>
          <a:lstStyle/>
          <a:p>
            <a:pPr marL="495300" indent="-495300" defTabSz="643889">
              <a:spcBef>
                <a:spcPts val="2300"/>
              </a:spcBef>
              <a:buBlip>
                <a:blip r:embed="rId2"/>
              </a:buBlip>
              <a:defRPr sz="3743"/>
            </a:pPr>
            <a:r>
              <a:t>USB, GPIO, LAN Control, DisplayPort</a:t>
            </a:r>
          </a:p>
          <a:p>
            <a:pPr marL="495300" indent="-495300" defTabSz="643889">
              <a:spcBef>
                <a:spcPts val="2300"/>
              </a:spcBef>
              <a:buBlip>
                <a:blip r:embed="rId2"/>
              </a:buBlip>
              <a:defRPr sz="3743"/>
            </a:pPr>
            <a:r>
              <a:t>RAVENNA ST2110/AES67 NMOS</a:t>
            </a:r>
          </a:p>
          <a:p>
            <a:pPr lvl="1" indent="495300" defTabSz="643889">
              <a:spcBef>
                <a:spcPts val="700"/>
              </a:spcBef>
              <a:defRPr sz="3120"/>
            </a:pPr>
            <a:r>
              <a:t>32 Channels</a:t>
            </a:r>
          </a:p>
          <a:p>
            <a:pPr marL="495300" indent="-495300" defTabSz="643889">
              <a:spcBef>
                <a:spcPts val="2300"/>
              </a:spcBef>
              <a:buBlip>
                <a:blip r:embed="rId2"/>
              </a:buBlip>
              <a:defRPr sz="3743"/>
            </a:pPr>
            <a:r>
              <a:t>DANTE</a:t>
            </a:r>
          </a:p>
          <a:p>
            <a:pPr lvl="1" indent="495300" defTabSz="643889">
              <a:spcBef>
                <a:spcPts val="700"/>
              </a:spcBef>
              <a:defRPr sz="3120"/>
            </a:pPr>
            <a:r>
              <a:t>32 channels</a:t>
            </a:r>
          </a:p>
          <a:p>
            <a:pPr marL="495300" indent="-495300" defTabSz="643889">
              <a:spcBef>
                <a:spcPts val="2300"/>
              </a:spcBef>
              <a:buBlip>
                <a:blip r:embed="rId2"/>
              </a:buBlip>
              <a:defRPr sz="3743"/>
            </a:pPr>
            <a:r>
              <a:t>AES16</a:t>
            </a:r>
          </a:p>
          <a:p>
            <a:pPr lvl="1" indent="495300" defTabSz="643889">
              <a:spcBef>
                <a:spcPts val="700"/>
              </a:spcBef>
              <a:defRPr sz="3120"/>
            </a:pPr>
            <a:r>
              <a:t>16 channels sub-D 25</a:t>
            </a:r>
          </a:p>
          <a:p>
            <a:pPr marL="495300" indent="-495300" defTabSz="643889">
              <a:spcBef>
                <a:spcPts val="2300"/>
              </a:spcBef>
              <a:buBlip>
                <a:blip r:embed="rId2"/>
              </a:buBlip>
              <a:defRPr sz="3743"/>
            </a:pPr>
            <a:r>
              <a:t>AES8 + Analog8</a:t>
            </a:r>
          </a:p>
          <a:p>
            <a:pPr lvl="1" indent="495300" defTabSz="643889">
              <a:spcBef>
                <a:spcPts val="700"/>
              </a:spcBef>
              <a:defRPr sz="3120"/>
            </a:pPr>
            <a:r>
              <a:t>16 channels sub-D 25</a:t>
            </a:r>
          </a:p>
        </p:txBody>
      </p:sp>
      <p:sp>
        <p:nvSpPr>
          <p:cNvPr id="142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43" name="I/O: Four Options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I/O: Four Options</a:t>
            </a:r>
          </a:p>
        </p:txBody>
      </p:sp>
      <p:pic>
        <p:nvPicPr>
          <p:cNvPr id="144" name="230011NR_rear_rendering_brighter.png" descr="230011NR_rear_rendering_bright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30252" y="9344386"/>
            <a:ext cx="10480390" cy="2385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230013NR_rear_rendering_brighter.png" descr="230013NR_rear_rendering_bright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30252" y="6819746"/>
            <a:ext cx="10480390" cy="2385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230017NR_rear_rendering_brighter.png" descr="230017NR_rear_rendering_brighte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27065" y="4295105"/>
            <a:ext cx="10480391" cy="2385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230018NR_rear_rendering_brighter.png" descr="230018NR_rear_rendering_brighte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130252" y="1778606"/>
            <a:ext cx="10480391" cy="2385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he most comprehensive metering engine ever from RTW"/>
          <p:cNvSpPr txBox="1"/>
          <p:nvPr>
            <p:ph type="body" idx="21"/>
          </p:nvPr>
        </p:nvSpPr>
        <p:spPr>
          <a:xfrm>
            <a:off x="2628569" y="6979918"/>
            <a:ext cx="19426926" cy="1528143"/>
          </a:xfrm>
          <a:prstGeom prst="rect">
            <a:avLst/>
          </a:prstGeom>
        </p:spPr>
        <p:txBody>
          <a:bodyPr/>
          <a:lstStyle/>
          <a:p>
            <a:pPr/>
            <a:r>
              <a:t>The most comprehensive metering engine ever from RTW</a:t>
            </a:r>
          </a:p>
        </p:txBody>
      </p:sp>
      <p:sp>
        <p:nvSpPr>
          <p:cNvPr id="150" name="Instruments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Instruments</a:t>
            </a:r>
          </a:p>
        </p:txBody>
      </p:sp>
      <p:sp>
        <p:nvSpPr>
          <p:cNvPr id="151" name="Title"/>
          <p:cNvSpPr/>
          <p:nvPr>
            <p:ph type="body" idx="23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pPr/>
            <a:r>
              <a:t>Title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liable, Classic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Reliable, Classic</a:t>
            </a:r>
          </a:p>
          <a:p>
            <a:pPr>
              <a:buBlip>
                <a:blip r:embed="rId2"/>
              </a:buBlip>
            </a:pPr>
            <a:r>
              <a:t>Built on the trusted TouchMontior TM7/TM9</a:t>
            </a:r>
          </a:p>
          <a:p>
            <a:pPr>
              <a:buBlip>
                <a:blip r:embed="rId2"/>
              </a:buBlip>
            </a:pPr>
            <a:r>
              <a:t>Levels, frequency, loudness compliance, phase issue detection</a:t>
            </a:r>
          </a:p>
        </p:txBody>
      </p:sp>
      <p:sp>
        <p:nvSpPr>
          <p:cNvPr id="154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55" name="The instruments you know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instruments you know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lra.mov" descr="lra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1654317" y="439057"/>
            <a:ext cx="1789066" cy="8050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moving_coil.mov" descr="moving_coil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3851559" y="10456807"/>
            <a:ext cx="4689366" cy="2637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numeric.mov" descr="numeric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20051396" y="9336826"/>
            <a:ext cx="2174864" cy="2446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pm.mov" descr="ppm.mov"/>
          <p:cNvPicPr>
            <a:picLocks noChangeAspect="0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16687930" y="403325"/>
            <a:ext cx="3479763" cy="3914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realtime_analyzer.mov" descr="realtime_analyzer.mov"/>
          <p:cNvPicPr>
            <a:picLocks noChangeAspect="0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>
            <a:extLst/>
          </a:blip>
          <a:stretch>
            <a:fillRect/>
          </a:stretch>
        </p:blipFill>
        <p:spPr>
          <a:xfrm>
            <a:off x="1204685" y="474408"/>
            <a:ext cx="6096002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stereo_correlator.mov" descr="stereo_correlator.mov"/>
          <p:cNvPicPr>
            <a:picLocks noChangeAspect="0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>
            <a:extLst/>
          </a:blip>
          <a:stretch>
            <a:fillRect/>
          </a:stretch>
        </p:blipFill>
        <p:spPr>
          <a:xfrm>
            <a:off x="1319087" y="11268183"/>
            <a:ext cx="3479764" cy="1304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summation.mov" descr="summation.mov"/>
          <p:cNvPicPr>
            <a:picLocks noChangeAspect="0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>
            <a:extLst/>
          </a:blip>
          <a:stretch>
            <a:fillRect/>
          </a:stretch>
        </p:blipFill>
        <p:spPr>
          <a:xfrm>
            <a:off x="7049958" y="4249862"/>
            <a:ext cx="2196088" cy="4323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vectorscope.mov" descr="vectorscope.mov"/>
          <p:cNvPicPr>
            <a:picLocks noChangeAspect="0"/>
          </p:cNvPicPr>
          <p:nvPr>
            <a:vide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5">
            <a:extLst/>
          </a:blip>
          <a:stretch>
            <a:fillRect/>
          </a:stretch>
        </p:blipFill>
        <p:spPr>
          <a:xfrm>
            <a:off x="6798291" y="9851407"/>
            <a:ext cx="4717877" cy="3538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The Chart.bmp" descr="The Chart.bmp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9086687" y="492986"/>
            <a:ext cx="5009446" cy="2817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pm+ldns.mov" descr="ppm+ldns.mov"/>
          <p:cNvPicPr>
            <a:picLocks noChangeAspect="0"/>
          </p:cNvPicPr>
          <p:nvPr>
            <a:vide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9">
            <a:extLst/>
          </a:blip>
          <a:stretch>
            <a:fillRect/>
          </a:stretch>
        </p:blipFill>
        <p:spPr>
          <a:xfrm>
            <a:off x="1198345" y="4319058"/>
            <a:ext cx="5372376" cy="5372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SA.mov" descr="ISA.mov"/>
          <p:cNvPicPr>
            <a:picLocks noChangeAspect="0"/>
          </p:cNvPicPr>
          <p:nvPr>
            <a:vide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2">
            <a:extLst/>
          </a:blip>
          <a:stretch>
            <a:fillRect/>
          </a:stretch>
        </p:blipFill>
        <p:spPr>
          <a:xfrm>
            <a:off x="9725284" y="3902639"/>
            <a:ext cx="5639675" cy="563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multi_correlator.mov" descr="multi_correlator.mov"/>
          <p:cNvPicPr>
            <a:picLocks noChangeAspect="0"/>
          </p:cNvPicPr>
          <p:nvPr>
            <a:vide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35">
            <a:extLst/>
          </a:blip>
          <a:stretch>
            <a:fillRect/>
          </a:stretch>
        </p:blipFill>
        <p:spPr>
          <a:xfrm>
            <a:off x="16282651" y="4560703"/>
            <a:ext cx="4323546" cy="43235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5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16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66"/>
                            </p:stCondLst>
                            <p:childTnLst>
                              <p:par>
                                <p:cTn id="11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6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932"/>
                            </p:stCondLst>
                            <p:childTnLst>
                              <p:par>
                                <p:cTn id="14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83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715"/>
                            </p:stCondLst>
                            <p:childTnLst>
                              <p:par>
                                <p:cTn id="17" presetClass="mediacall" nodeType="after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99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814"/>
                            </p:stCondLst>
                            <p:childTnLst>
                              <p:par>
                                <p:cTn id="20" presetClass="mediacall" nodeType="afterEffect" presetSubtype="0" presetID="1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00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714"/>
                            </p:stCondLst>
                            <p:childTnLst>
                              <p:par>
                                <p:cTn id="23" presetClass="mediacall" nodeType="afterEffect" presetSubtype="0" presetID="1" grpId="7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33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147"/>
                            </p:stCondLst>
                            <p:childTnLst>
                              <p:par>
                                <p:cTn id="26" presetClass="mediacall" nodeType="afterEffect" presetSubtype="0" presetID="1" grpId="8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133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280"/>
                            </p:stCondLst>
                            <p:childTnLst>
                              <p:par>
                                <p:cTn id="29" presetClass="mediacall" nodeType="afterEffect" presetSubtype="0" presetID="1" grpId="9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33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213"/>
                            </p:stCondLst>
                            <p:childTnLst>
                              <p:par>
                                <p:cTn id="32" presetClass="mediacall" nodeType="afterEffect" presetSubtype="0" presetID="1" grpId="10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166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379"/>
                            </p:stCondLst>
                            <p:childTnLst>
                              <p:par>
                                <p:cTn id="35" presetClass="mediacall" nodeType="afterEffect" presetSubtype="0" presetID="1" grpId="1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300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7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video>
            <p:seq concurrent="1" prevAc="none" nextAc="seek">
              <p:cTn id="38" evtFilter="cancelBubble" nodeType="interactiveSeq" restart="whenNotActive" fill="hold">
                <p:stCondLst>
                  <p:cond delay="0" evt="onClick">
                    <p:tgtEl>
                      <p:spTgt spid="15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7"/>
                  </p:tgtEl>
                </p:cond>
              </p:nextCondLst>
            </p:seq>
            <p:video fullScrn="0">
              <p:cMediaNode mute="0" showWhenStopped="1" numSld="1" vol="100000">
                <p:cTn id="43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video>
            <p:seq concurrent="1" prevAc="none" nextAc="seek">
              <p:cTn id="44" evtFilter="cancelBubble" nodeType="interactiveSeq" restart="whenNotActive" fill="hold">
                <p:stCondLst>
                  <p:cond delay="0" evt="onClick">
                    <p:tgtEl>
                      <p:spTgt spid="1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8"/>
                  </p:tgtEl>
                </p:cond>
              </p:nextCondLst>
            </p:seq>
            <p:video fullScrn="0">
              <p:cMediaNode mute="0" showWhenStopped="1" numSld="1" vol="100000">
                <p:cTn id="49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seq concurrent="1" prevAc="none" nextAc="seek">
              <p:cTn id="50" evtFilter="cancelBubble" nodeType="interactiveSeq" restart="whenNotActive" fill="hold">
                <p:stCondLst>
                  <p:cond delay="0" evt="onClick">
                    <p:tgtEl>
                      <p:spTgt spid="15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9"/>
                  </p:tgtEl>
                </p:cond>
              </p:nextCondLst>
            </p:seq>
            <p:video fullScrn="0">
              <p:cMediaNode mute="0" showWhenStopped="1" numSld="1" vol="100000">
                <p:cTn id="55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video>
            <p:seq concurrent="1" prevAc="none" nextAc="seek">
              <p:cTn id="56" evtFilter="cancelBubble" nodeType="interactiveSeq" restart="whenNotActive" fill="hold">
                <p:stCondLst>
                  <p:cond delay="0" evt="onClick">
                    <p:tgtEl>
                      <p:spTgt spid="1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0"/>
                  </p:tgtEl>
                </p:cond>
              </p:nextCondLst>
            </p:seq>
            <p:video fullScrn="0">
              <p:cMediaNode mute="0" showWhenStopped="1" numSld="1" vol="100000">
                <p:cTn id="61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video>
            <p:seq concurrent="1" prevAc="none" nextAc="seek">
              <p:cTn id="62" evtFilter="cancelBubble" nodeType="interactiveSeq" restart="whenNotActive" fill="hold">
                <p:stCondLst>
                  <p:cond delay="0" evt="onClick">
                    <p:tgtEl>
                      <p:spTgt spid="16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1"/>
                  </p:tgtEl>
                </p:cond>
              </p:nextCondLst>
            </p:seq>
            <p:video fullScrn="0">
              <p:cMediaNode mute="0" showWhenStopped="1" numSld="1" vol="100000">
                <p:cTn id="67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video>
            <p:seq concurrent="1" prevAc="none" nextAc="seek">
              <p:cTn id="68" evtFilter="cancelBubble" nodeType="interactiveSeq" restart="whenNotActive" fill="hold">
                <p:stCondLst>
                  <p:cond delay="0" evt="onClick">
                    <p:tgtEl>
                      <p:spTgt spid="16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2"/>
                  </p:tgtEl>
                </p:cond>
              </p:nextCondLst>
            </p:seq>
            <p:video fullScrn="0">
              <p:cMediaNode mute="0" showWhenStopped="1" numSld="1" vol="100000">
                <p:cTn id="73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video>
            <p:seq concurrent="1" prevAc="none" nextAc="seek">
              <p:cTn id="74" evtFilter="cancelBubble" nodeType="interactiveSeq" restart="whenNotActive" fill="hold">
                <p:stCondLst>
                  <p:cond delay="0" evt="onClick">
                    <p:tgtEl>
                      <p:spTgt spid="1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3"/>
                  </p:tgtEl>
                </p:cond>
              </p:nextCondLst>
            </p:seq>
            <p:video fullScrn="0">
              <p:cMediaNode mute="0" showWhenStopped="1" numSld="1" vol="100000">
                <p:cTn id="79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video>
            <p:seq concurrent="1" prevAc="none" nextAc="seek">
              <p:cTn id="80" evtFilter="cancelBubble" nodeType="interactiveSeq" restart="whenNotActive" fill="hold">
                <p:stCondLst>
                  <p:cond delay="0" evt="onClick">
                    <p:tgtEl>
                      <p:spTgt spid="16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4"/>
                  </p:tgtEl>
                </p:cond>
              </p:nextCondLst>
            </p:seq>
            <p:video fullScrn="0">
              <p:cMediaNode mute="0" showWhenStopped="1" numSld="1" vol="100000">
                <p:cTn id="85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video>
            <p:seq concurrent="1" prevAc="none" nextAc="seek">
              <p:cTn id="86" evtFilter="cancelBubble" nodeType="interactiveSeq" restart="whenNotActive" fill="hold">
                <p:stCondLst>
                  <p:cond delay="0" evt="onClick">
                    <p:tgtEl>
                      <p:spTgt spid="1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6"/>
                  </p:tgtEl>
                </p:cond>
              </p:nextCondLst>
            </p:seq>
            <p:video fullScrn="0">
              <p:cMediaNode mute="0" showWhenStopped="1" numSld="1" vol="100000">
                <p:cTn id="91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  <p:seq concurrent="1" prevAc="none" nextAc="seek">
              <p:cTn id="92" evtFilter="cancelBubble" nodeType="interactiveSeq" restart="whenNotActive" fill="hold">
                <p:stCondLst>
                  <p:cond delay="0" evt="onClick">
                    <p:tgtEl>
                      <p:spTgt spid="16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6" dur="1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7"/>
                  </p:tgtEl>
                </p:cond>
              </p:nextCondLst>
            </p:seq>
            <p:video fullScrn="0">
              <p:cMediaNode mute="0" showWhenStopped="1" numSld="1" vol="100000">
                <p:cTn id="97" fill="hold" display="0">
                  <p:stCondLst>
                    <p:cond delay="indefinite"/>
                  </p:stCondLst>
                </p:cTn>
                <p:tgtEl>
                  <p:spTgt spid="168"/>
                </p:tgtEl>
              </p:cMediaNode>
            </p:video>
            <p:seq concurrent="1" prevAc="none" nextAc="seek">
              <p:cTn id="98" evtFilter="cancelBubble" nodeType="interactiveSeq" restart="whenNotActive" fill="hold">
                <p:stCondLst>
                  <p:cond delay="0" evt="onClick">
                    <p:tgtEl>
                      <p:spTgt spid="16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2" dur="1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urround and Immersive formats. 5.1, 7.1.4 Atmos - and beyon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Surround and Immersive formats. 5.1, 7.1.4 Atmos - and beyond</a:t>
            </a:r>
          </a:p>
          <a:p>
            <a:pPr>
              <a:buBlip>
                <a:blip r:embed="rId2"/>
              </a:buBlip>
            </a:pPr>
            <a:r>
              <a:t>Commonly used by broadcasters around the world</a:t>
            </a:r>
          </a:p>
          <a:p>
            <a:pPr>
              <a:buBlip>
                <a:blip r:embed="rId2"/>
              </a:buBlip>
            </a:pPr>
            <a:r>
              <a:t>Spatial Balance, Relationship between multiple speakers, detect phase issues</a:t>
            </a:r>
          </a:p>
          <a:p>
            <a:pPr>
              <a:buBlip>
                <a:blip r:embed="rId2"/>
              </a:buBlip>
            </a:pPr>
            <a:r>
              <a:t>Correlation problems with LFE channels</a:t>
            </a:r>
          </a:p>
        </p:txBody>
      </p:sp>
      <p:sp>
        <p:nvSpPr>
          <p:cNvPr id="171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72" name="Immersive Metering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Immersive Metering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Berthold Akzidenz-Grotesk Medium"/>
        <a:ea typeface="Berthold Akzidenz-Grotesk Medium"/>
        <a:cs typeface="Berthold Akzidenz-Grotesk Medium"/>
      </a:majorFont>
      <a:minorFont>
        <a:latin typeface="Berthold Akzidenz-Grotesk Regular"/>
        <a:ea typeface="Berthold Akzidenz-Grotesk Regular"/>
        <a:cs typeface="Berthold Akzidenz-Grotesk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Berthold Akzidenz-Grotesk Medium"/>
        <a:ea typeface="Berthold Akzidenz-Grotesk Medium"/>
        <a:cs typeface="Berthold Akzidenz-Grotesk Medium"/>
      </a:majorFont>
      <a:minorFont>
        <a:latin typeface="Berthold Akzidenz-Grotesk Regular"/>
        <a:ea typeface="Berthold Akzidenz-Grotesk Regular"/>
        <a:cs typeface="Berthold Akzidenz-Grotesk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